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63" r:id="rId2"/>
    <p:sldId id="264" r:id="rId3"/>
    <p:sldId id="257" r:id="rId4"/>
    <p:sldId id="259" r:id="rId5"/>
    <p:sldId id="265" r:id="rId6"/>
    <p:sldId id="260" r:id="rId7"/>
    <p:sldId id="262" r:id="rId8"/>
    <p:sldId id="261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5" r:id="rId27"/>
    <p:sldId id="284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9" r:id="rId36"/>
    <p:sldId id="298" r:id="rId37"/>
    <p:sldId id="293" r:id="rId38"/>
    <p:sldId id="294" r:id="rId39"/>
    <p:sldId id="295" r:id="rId40"/>
    <p:sldId id="296" r:id="rId41"/>
    <p:sldId id="297" r:id="rId42"/>
    <p:sldId id="300" r:id="rId43"/>
    <p:sldId id="301" r:id="rId44"/>
    <p:sldId id="302" r:id="rId45"/>
    <p:sldId id="303" r:id="rId46"/>
    <p:sldId id="283" r:id="rId47"/>
    <p:sldId id="304" r:id="rId48"/>
    <p:sldId id="305" r:id="rId49"/>
    <p:sldId id="306" r:id="rId50"/>
    <p:sldId id="307" r:id="rId51"/>
    <p:sldId id="309" r:id="rId52"/>
    <p:sldId id="310" r:id="rId53"/>
    <p:sldId id="311" r:id="rId54"/>
    <p:sldId id="313" r:id="rId55"/>
    <p:sldId id="312" r:id="rId56"/>
    <p:sldId id="314" r:id="rId57"/>
    <p:sldId id="315" r:id="rId58"/>
    <p:sldId id="316" r:id="rId59"/>
    <p:sldId id="317" r:id="rId60"/>
    <p:sldId id="318" r:id="rId61"/>
    <p:sldId id="319" r:id="rId62"/>
    <p:sldId id="321" r:id="rId63"/>
    <p:sldId id="322" r:id="rId64"/>
    <p:sldId id="323" r:id="rId65"/>
    <p:sldId id="327" r:id="rId66"/>
    <p:sldId id="325" r:id="rId67"/>
    <p:sldId id="326" r:id="rId68"/>
    <p:sldId id="324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40" r:id="rId81"/>
    <p:sldId id="339" r:id="rId82"/>
    <p:sldId id="341" r:id="rId83"/>
    <p:sldId id="343" r:id="rId84"/>
    <p:sldId id="344" r:id="rId85"/>
    <p:sldId id="345" r:id="rId86"/>
    <p:sldId id="347" r:id="rId87"/>
    <p:sldId id="348" r:id="rId88"/>
    <p:sldId id="349" r:id="rId89"/>
    <p:sldId id="350" r:id="rId90"/>
    <p:sldId id="351" r:id="rId91"/>
    <p:sldId id="352" r:id="rId9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71"/>
    <p:restoredTop sz="94919"/>
  </p:normalViewPr>
  <p:slideViewPr>
    <p:cSldViewPr snapToGrid="0" snapToObjects="1">
      <p:cViewPr varScale="1">
        <p:scale>
          <a:sx n="134" d="100"/>
          <a:sy n="134" d="100"/>
        </p:scale>
        <p:origin x="1344" y="-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94A87-6D41-0947-8648-6FD5E492DA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179523-DB5C-904D-8E6D-67A4640227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AC97D6-8BDF-9240-902E-84E53CFBB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4C74-06B2-A245-A853-21EBAFBCDF13}" type="datetimeFigureOut">
              <a:rPr lang="en-US" smtClean="0"/>
              <a:t>4/30/21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91BAF-CB6B-374F-B318-D4AD9207C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A2B3A-072E-5943-A044-6172F60E6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C8300-6148-B648-B1A3-5E3DA04CE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865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B24C-AA7B-554E-97FD-DF7D009D2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5279D5-5161-7848-9C6C-370D97A2F7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9EECD-77A5-B441-93FB-872AA794D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4C74-06B2-A245-A853-21EBAFBCDF13}" type="datetimeFigureOut">
              <a:rPr lang="en-US" smtClean="0"/>
              <a:t>4/30/21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78A17-25F6-B947-BBF0-39461227D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8B015-EA37-6C43-98D6-E72737950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C8300-6148-B648-B1A3-5E3DA04CE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88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B12B14-DEF0-EA49-9720-54053DFA28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F680B-EB5A-9B4F-A34E-C282548EC5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821C9-9B34-524E-927E-E4A0C7302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4C74-06B2-A245-A853-21EBAFBCDF13}" type="datetimeFigureOut">
              <a:rPr lang="en-US" smtClean="0"/>
              <a:t>4/30/21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9C546-4012-5447-A777-917A589BD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1A2EF-7A1D-1D46-8EF9-AE4723185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C8300-6148-B648-B1A3-5E3DA04CE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672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E0ABA-9E68-B24F-BFE3-05D40CF0C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3E721-31E9-9545-8771-421EF50B3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B9A00-24AA-3E4F-94D9-98178A48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4C74-06B2-A245-A853-21EBAFBCDF13}" type="datetimeFigureOut">
              <a:rPr lang="en-US" smtClean="0"/>
              <a:t>4/30/21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CB82E-EB84-144A-AB10-33C5BBC21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57C8A-5B45-B842-814C-21A2A0BD0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C8300-6148-B648-B1A3-5E3DA04CE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047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DE075-8F85-304A-946E-CCE1ACE0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983E31-35F7-7D42-AD33-9D8E43A25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49E7B-DF49-504D-8ED5-B64C26E4D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4C74-06B2-A245-A853-21EBAFBCDF13}" type="datetimeFigureOut">
              <a:rPr lang="en-US" smtClean="0"/>
              <a:t>4/30/21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DB467-0DD1-C047-93AD-9140F5787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55F9A-8CF9-0649-A58E-1A6F2D690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C8300-6148-B648-B1A3-5E3DA04CE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36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6225C-2CD1-2946-9CB1-387EAED17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430C3-34BF-C649-926C-EAACAAA664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7C8488-8723-654A-B1DF-5A4C9769AD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D7B3CD-68A0-F74F-B584-FCF4CC4F8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4C74-06B2-A245-A853-21EBAFBCDF13}" type="datetimeFigureOut">
              <a:rPr lang="en-US" smtClean="0"/>
              <a:t>4/30/21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A18460-1D05-4543-8FF6-4343528E8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07F4B1-8201-BA43-8335-5705EC53D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C8300-6148-B648-B1A3-5E3DA04CE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013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849D6-F143-5A45-8A72-ECE651FE0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F3C27-EAEB-9F42-BBA4-A26FCD3A7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EA6568-52A6-A941-AF15-FCF0434FA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8703A3-A45F-DF49-8685-EFAA33DE1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EFF3BD-379C-8447-829F-6886F37EA4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8D447C-933D-5A4C-9428-33D6D3338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4C74-06B2-A245-A853-21EBAFBCDF13}" type="datetimeFigureOut">
              <a:rPr lang="en-US" smtClean="0"/>
              <a:t>4/30/21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596BE7-206C-EA46-A0FD-082808D04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FED51B-88D5-E945-9106-14EF08BCC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C8300-6148-B648-B1A3-5E3DA04CE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048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0E440-EDE5-DF4E-A2A3-C9C249D0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D68D27-D4D7-924D-BA89-E3607EB88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4C74-06B2-A245-A853-21EBAFBCDF13}" type="datetimeFigureOut">
              <a:rPr lang="en-US" smtClean="0"/>
              <a:t>4/30/21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8CD53-8848-2A46-A7C4-C7AFAA1DC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768E10-CF96-9C4A-8512-D5110D6DE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C8300-6148-B648-B1A3-5E3DA04CE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713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893B22-E829-B44B-9AA6-653AA20B9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4C74-06B2-A245-A853-21EBAFBCDF13}" type="datetimeFigureOut">
              <a:rPr lang="en-US" smtClean="0"/>
              <a:t>4/30/21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069874-86C5-F04E-9069-80E689C3C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8CA69-A8CD-D14F-B221-193965FD9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C8300-6148-B648-B1A3-5E3DA04CE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00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67A9-2C7C-8D41-BE67-E5F3D91C3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A24AF-FDCE-794E-A1F6-865DE0210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5B5238-1428-A74C-BBDE-2F0B2556B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64B8C4-A210-FB41-9CAA-B32267C89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4C74-06B2-A245-A853-21EBAFBCDF13}" type="datetimeFigureOut">
              <a:rPr lang="en-US" smtClean="0"/>
              <a:t>4/30/21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3842B-CB5A-8F42-99DE-C5ABC439C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515A08-0892-E943-AFFA-42CD4480E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C8300-6148-B648-B1A3-5E3DA04CE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637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F7C3B-7DA8-B04D-BC25-93509C495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E6A968-11CE-104E-B616-B61DF8D7B5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A2648-1570-974A-B09E-D369E061BD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16856F-9E58-AC46-B2F0-0B0671A55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4C74-06B2-A245-A853-21EBAFBCDF13}" type="datetimeFigureOut">
              <a:rPr lang="en-US" smtClean="0"/>
              <a:t>4/30/21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250B27-CCA3-7A4A-80C7-DF47F9508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B9965-BEC6-2245-93E0-C060F9B28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C8300-6148-B648-B1A3-5E3DA04CE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05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421E3A-CD53-4847-8ACF-FB52D3BA4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DFA54-6F28-DB4A-BF7A-F9575D0D4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6DFB9-9DE1-BE4E-8115-30AC843B59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64C74-06B2-A245-A853-21EBAFBCDF13}" type="datetimeFigureOut">
              <a:rPr lang="en-US" smtClean="0"/>
              <a:t>4/30/21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73F99-2905-B441-A5BF-8F791FB47A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7BC32-A2B7-7542-93BF-ED5ED0CF3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C8300-6148-B648-B1A3-5E3DA04CE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03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Document 7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F3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Java Types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E441C9-1769-3B48-9BCB-B54E6BBBB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288" y="362797"/>
            <a:ext cx="7347537" cy="35268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9CB0B8-02DB-DC47-B147-0265C1908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94" y="4116976"/>
            <a:ext cx="10561612" cy="247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85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Compound statement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351E9D-5F19-6147-A0B6-8B9E19930B2D}"/>
              </a:ext>
            </a:extLst>
          </p:cNvPr>
          <p:cNvSpPr txBox="1">
            <a:spLocks/>
          </p:cNvSpPr>
          <p:nvPr/>
        </p:nvSpPr>
        <p:spPr>
          <a:xfrm>
            <a:off x="316732" y="410547"/>
            <a:ext cx="10950358" cy="5386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Turns multiple statements into a single statement that can be used in an if.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good suggestion: </a:t>
            </a:r>
            <a:r>
              <a:rPr lang="en-US" sz="2000" dirty="0">
                <a:solidFill>
                  <a:srgbClr val="FF0000"/>
                </a:solidFill>
              </a:rPr>
              <a:t>Always use braces!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Always use indentation to make your code easy to read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D2B1B0-D2DD-F244-8DDF-A712419D7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527" y="1695966"/>
            <a:ext cx="5283200" cy="482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516F14-E4C2-8545-A48A-CC1C493A5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54" y="2193291"/>
            <a:ext cx="6151234" cy="376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10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Switch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351E9D-5F19-6147-A0B6-8B9E19930B2D}"/>
              </a:ext>
            </a:extLst>
          </p:cNvPr>
          <p:cNvSpPr txBox="1">
            <a:spLocks/>
          </p:cNvSpPr>
          <p:nvPr/>
        </p:nvSpPr>
        <p:spPr>
          <a:xfrm>
            <a:off x="316732" y="410547"/>
            <a:ext cx="10950358" cy="5386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It begins executing with the next statement and stops when it reaches a </a:t>
            </a:r>
            <a:r>
              <a:rPr lang="en-US" sz="2000" dirty="0">
                <a:solidFill>
                  <a:srgbClr val="FF0000"/>
                </a:solidFill>
              </a:rPr>
              <a:t>break</a:t>
            </a:r>
            <a:r>
              <a:rPr lang="en-US" sz="2000" dirty="0"/>
              <a:t> or end of the switch.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Always put break after each statement including </a:t>
            </a:r>
            <a:r>
              <a:rPr lang="en-US" sz="2000" dirty="0">
                <a:solidFill>
                  <a:srgbClr val="FF0000"/>
                </a:solidFill>
              </a:rPr>
              <a:t>default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9CA2C1-8073-3B48-8E1B-1E213620C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910" y="2040337"/>
            <a:ext cx="61087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390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While VS do-while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351E9D-5F19-6147-A0B6-8B9E19930B2D}"/>
              </a:ext>
            </a:extLst>
          </p:cNvPr>
          <p:cNvSpPr txBox="1">
            <a:spLocks/>
          </p:cNvSpPr>
          <p:nvPr/>
        </p:nvSpPr>
        <p:spPr>
          <a:xfrm>
            <a:off x="316732" y="989045"/>
            <a:ext cx="10950358" cy="5386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While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entry control loop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condition is checked before loop execution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never execute loop if condition is false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there is no semicolon at the end of while statement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Do-While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exit control loop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condition is checked at the end of loop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executes false condition at least once since condition is checked later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there is semicolon at the end of while statement.</a:t>
            </a: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DD42A5-D430-1940-9D62-C901F2B67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1164671"/>
            <a:ext cx="5395700" cy="452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9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While VS do-while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75FC-CAEC-7441-A89D-878D74549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15" y="1275280"/>
            <a:ext cx="7315200" cy="297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DDE2A0-CB87-284C-ABB4-7581CCDAC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185" y="2319462"/>
            <a:ext cx="68961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70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Assert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8B8383D-C069-7241-BFA6-73CA03798311}"/>
              </a:ext>
            </a:extLst>
          </p:cNvPr>
          <p:cNvSpPr txBox="1">
            <a:spLocks/>
          </p:cNvSpPr>
          <p:nvPr/>
        </p:nvSpPr>
        <p:spPr>
          <a:xfrm>
            <a:off x="337752" y="1196546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Check for some must meet condition!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Not common 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Enable Asset in Eclipse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B24C12-D27F-1C43-82EF-7F2686FD0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304" y="2343252"/>
            <a:ext cx="8382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96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Assert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8B8383D-C069-7241-BFA6-73CA03798311}"/>
              </a:ext>
            </a:extLst>
          </p:cNvPr>
          <p:cNvSpPr txBox="1">
            <a:spLocks/>
          </p:cNvSpPr>
          <p:nvPr/>
        </p:nvSpPr>
        <p:spPr>
          <a:xfrm>
            <a:off x="337752" y="1196546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Check for some must meet condition!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Not common 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Enable Asset in Eclipse or Terminal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2D6719-5CA6-B940-8F51-23978788C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32" y="2105945"/>
            <a:ext cx="6862342" cy="47520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4E1019-1110-B642-A5C9-3C9E82490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610" y="3611618"/>
            <a:ext cx="78359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70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Continue VS Break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8B8383D-C069-7241-BFA6-73CA03798311}"/>
              </a:ext>
            </a:extLst>
          </p:cNvPr>
          <p:cNvSpPr txBox="1">
            <a:spLocks/>
          </p:cNvSpPr>
          <p:nvPr/>
        </p:nvSpPr>
        <p:spPr>
          <a:xfrm>
            <a:off x="337752" y="1196546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Continue passes one iteration; break breaks out of the whole loop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58F97-2AF1-EA4C-A23D-B46AB844F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16" y="1777287"/>
            <a:ext cx="6324600" cy="5016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E73C1D-928F-264F-889D-28BC6636D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684" y="1777287"/>
            <a:ext cx="55499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8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Git Clone a repository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8B8383D-C069-7241-BFA6-73CA03798311}"/>
              </a:ext>
            </a:extLst>
          </p:cNvPr>
          <p:cNvSpPr txBox="1">
            <a:spLocks/>
          </p:cNvSpPr>
          <p:nvPr/>
        </p:nvSpPr>
        <p:spPr>
          <a:xfrm>
            <a:off x="337752" y="1196546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Copy the link!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329E7D-F57C-D04A-B11E-D251A0F0C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14" y="1756096"/>
            <a:ext cx="72771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422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Git Clone a repository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8B8383D-C069-7241-BFA6-73CA03798311}"/>
              </a:ext>
            </a:extLst>
          </p:cNvPr>
          <p:cNvSpPr txBox="1">
            <a:spLocks/>
          </p:cNvSpPr>
          <p:nvPr/>
        </p:nvSpPr>
        <p:spPr>
          <a:xfrm>
            <a:off x="337752" y="1196546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Open a terminal at the suitable location and use git clone (link)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ADB63B-455B-AD41-B06B-6E80B2A68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18" y="1845129"/>
            <a:ext cx="10464800" cy="2019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C899D7-4B02-D34F-8F4C-181989CA7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225" y="3253004"/>
            <a:ext cx="7219308" cy="360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069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Import from File System and Edit Your Code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41653B-8687-C344-A36D-3834B422D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04" y="1480412"/>
            <a:ext cx="112014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66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654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Java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5CEA97-8E20-0B48-8846-63A92BDA5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1436469"/>
            <a:ext cx="7347537" cy="398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102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Run code with  file input and output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1A56F1-C3A6-7548-A663-7AF5D34F1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6" y="1839074"/>
            <a:ext cx="5313036" cy="50189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75993D-FF90-6243-BA87-B05E9B747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919" y="3429000"/>
            <a:ext cx="10464800" cy="9525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Eclipse: Run configuration &gt; Common &gt; Input File and Output File.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Terminal : Java (Class) &lt; (input file) &gt; (output file)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Command can be separated (use only input or output)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520367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altLang="zh-CN" dirty="0"/>
              <a:t>Compare the Differences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B4BD6BF-5D09-4647-9C27-B20A9F1B4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63" y="1986201"/>
            <a:ext cx="5265006" cy="40400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5509C-CE96-1843-B890-2713C4E37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229" y="2400229"/>
            <a:ext cx="7582957" cy="242027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8F400AC-484D-E84F-B31E-4F97070AAB72}"/>
              </a:ext>
            </a:extLst>
          </p:cNvPr>
          <p:cNvSpPr txBox="1">
            <a:spLocks/>
          </p:cNvSpPr>
          <p:nvPr/>
        </p:nvSpPr>
        <p:spPr>
          <a:xfrm>
            <a:off x="490152" y="11597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Eclipse: Select two files and use compare with each other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3538196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altLang="zh-CN" dirty="0"/>
              <a:t>Compare the Differences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411623-B7E3-EE4C-B54C-4295C95E7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32" y="2289234"/>
            <a:ext cx="10947400" cy="36195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9B502E8-584C-384A-8C2D-4A979251F6FA}"/>
              </a:ext>
            </a:extLst>
          </p:cNvPr>
          <p:cNvSpPr txBox="1">
            <a:spLocks/>
          </p:cNvSpPr>
          <p:nvPr/>
        </p:nvSpPr>
        <p:spPr>
          <a:xfrm>
            <a:off x="490152" y="11597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Terminal command: </a:t>
            </a:r>
            <a:r>
              <a:rPr lang="en-US" sz="2000" dirty="0" err="1"/>
              <a:t>sdiff</a:t>
            </a:r>
            <a:r>
              <a:rPr lang="en-US" sz="2000" dirty="0"/>
              <a:t> and diff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1178276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altLang="zh-CN" dirty="0"/>
              <a:t>Commit code change and push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B502E8-584C-384A-8C2D-4A979251F6FA}"/>
              </a:ext>
            </a:extLst>
          </p:cNvPr>
          <p:cNvSpPr txBox="1">
            <a:spLocks/>
          </p:cNvSpPr>
          <p:nvPr/>
        </p:nvSpPr>
        <p:spPr>
          <a:xfrm>
            <a:off x="490152" y="11597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Add all your changed code files (. Means all)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Commit with commit message (for yourself to check)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Push to the remote </a:t>
            </a:r>
            <a:r>
              <a:rPr lang="en-US" sz="2000" dirty="0" err="1"/>
              <a:t>repostitory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313D11-6027-7244-A4E3-DC2E9BFB6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51" y="2122214"/>
            <a:ext cx="11494269" cy="404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913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altLang="zh-CN" dirty="0"/>
              <a:t>Commit code change and push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B502E8-584C-384A-8C2D-4A979251F6FA}"/>
              </a:ext>
            </a:extLst>
          </p:cNvPr>
          <p:cNvSpPr txBox="1">
            <a:spLocks/>
          </p:cNvSpPr>
          <p:nvPr/>
        </p:nvSpPr>
        <p:spPr>
          <a:xfrm>
            <a:off x="490152" y="11597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Updated file shows message and time!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D4AE30-BDE2-9647-A73E-096BE74C3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90" y="2259004"/>
            <a:ext cx="8212191" cy="428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689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Do everything on Website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B502E8-584C-384A-8C2D-4A979251F6FA}"/>
              </a:ext>
            </a:extLst>
          </p:cNvPr>
          <p:cNvSpPr txBox="1">
            <a:spLocks/>
          </p:cNvSpPr>
          <p:nvPr/>
        </p:nvSpPr>
        <p:spPr>
          <a:xfrm>
            <a:off x="600769" y="778700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Download Code and Edit and drag your files and commit on webpage.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0CC3E4-8DE3-BE40-983A-1EA65AA98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52" y="4165600"/>
            <a:ext cx="4368800" cy="2692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966C96-936A-7049-A66F-FD11F3194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352" y="1991507"/>
            <a:ext cx="7180648" cy="41335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A870A7-333A-4F41-8E51-8D149A0B5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986" y="1487952"/>
            <a:ext cx="4147566" cy="325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33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Classes and Methods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B502E8-584C-384A-8C2D-4A979251F6FA}"/>
              </a:ext>
            </a:extLst>
          </p:cNvPr>
          <p:cNvSpPr txBox="1">
            <a:spLocks/>
          </p:cNvSpPr>
          <p:nvPr/>
        </p:nvSpPr>
        <p:spPr>
          <a:xfrm>
            <a:off x="620821" y="1214322"/>
            <a:ext cx="10950358" cy="4636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A Java program consists of objects from various classes interacting with one another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Every program is a 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Class is a type that you can declare variables of a class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Object or instance of the class is the value of a class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Car </a:t>
            </a:r>
            <a:r>
              <a:rPr lang="en-US" sz="2000" dirty="0" err="1">
                <a:solidFill>
                  <a:srgbClr val="FF0000"/>
                </a:solidFill>
              </a:rPr>
              <a:t>mycar</a:t>
            </a:r>
            <a:r>
              <a:rPr lang="en-US" sz="2000" dirty="0">
                <a:solidFill>
                  <a:srgbClr val="FF0000"/>
                </a:solidFill>
              </a:rPr>
              <a:t> = new Car();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Object has both data and actions (methods).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All objects of the same class might have different data value, but the same data type and methods.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primitive type value is a single piece of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class type object can have multiple pieces of data and methods.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B5659E-34CF-E248-BAC9-276BD0382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236" y="3724898"/>
            <a:ext cx="3973538" cy="273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8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B502E8-584C-384A-8C2D-4A979251F6FA}"/>
              </a:ext>
            </a:extLst>
          </p:cNvPr>
          <p:cNvSpPr txBox="1">
            <a:spLocks/>
          </p:cNvSpPr>
          <p:nvPr/>
        </p:nvSpPr>
        <p:spPr>
          <a:xfrm>
            <a:off x="620821" y="1214322"/>
            <a:ext cx="10950358" cy="4636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Method consists of a heading and a method body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Methods are invoked using the name of the calling object or class name and the method 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Class.method</a:t>
            </a:r>
            <a:r>
              <a:rPr lang="en-US" sz="2000" dirty="0"/>
              <a:t>(); or </a:t>
            </a:r>
            <a:r>
              <a:rPr lang="en-US" sz="2000" dirty="0" err="1"/>
              <a:t>classvar.method</a:t>
            </a:r>
            <a:r>
              <a:rPr lang="en-US" sz="2000" dirty="0"/>
              <a:t>();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Method can compute and return a type value or just perform an action and no return (void method)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program in Java is a class that contains a main method (a void method)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public static void main(String[] </a:t>
            </a:r>
            <a:r>
              <a:rPr lang="en-US" sz="2000" dirty="0" err="1"/>
              <a:t>args</a:t>
            </a:r>
            <a:r>
              <a:rPr lang="en-US" sz="2000" dirty="0"/>
              <a:t>)</a:t>
            </a: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23368214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return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B502E8-584C-384A-8C2D-4A979251F6FA}"/>
              </a:ext>
            </a:extLst>
          </p:cNvPr>
          <p:cNvSpPr txBox="1">
            <a:spLocks/>
          </p:cNvSpPr>
          <p:nvPr/>
        </p:nvSpPr>
        <p:spPr>
          <a:xfrm>
            <a:off x="620821" y="1214322"/>
            <a:ext cx="10950358" cy="4636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body of a method that returns a value must contain one or more return statements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return statement specifies the value returned and ends the method invocation: </a:t>
            </a:r>
            <a:r>
              <a:rPr lang="en-US" sz="2000" dirty="0">
                <a:solidFill>
                  <a:srgbClr val="FF0000"/>
                </a:solidFill>
              </a:rPr>
              <a:t>return Expressions;</a:t>
            </a:r>
            <a:endParaRPr lang="en-US" sz="100" dirty="0">
              <a:solidFill>
                <a:srgbClr val="FF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void method need not contain a return statement but can use return to end the code.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BADFAC-FAA6-CC44-846D-8700C2020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68" y="3532507"/>
            <a:ext cx="4737100" cy="2755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D5EFA2-3A13-FC4E-8B04-F00011CB3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304" y="3733112"/>
            <a:ext cx="49657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7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Use returned value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B502E8-584C-384A-8C2D-4A979251F6FA}"/>
              </a:ext>
            </a:extLst>
          </p:cNvPr>
          <p:cNvSpPr txBox="1">
            <a:spLocks/>
          </p:cNvSpPr>
          <p:nvPr/>
        </p:nvSpPr>
        <p:spPr>
          <a:xfrm>
            <a:off x="620821" y="1214322"/>
            <a:ext cx="10950358" cy="4636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invocation of a method that returns a value can be used anyplace that a value of the </a:t>
            </a:r>
            <a:r>
              <a:rPr lang="en-US" sz="2000" dirty="0" err="1"/>
              <a:t>RetrunedType</a:t>
            </a:r>
            <a:r>
              <a:rPr lang="en-US" sz="2000" dirty="0"/>
              <a:t> can be used.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An invocation of a method that returns a value of type </a:t>
            </a:r>
            <a:r>
              <a:rPr lang="en-US" sz="2000" dirty="0" err="1"/>
              <a:t>boolean</a:t>
            </a:r>
            <a:r>
              <a:rPr lang="en-US" sz="2000" dirty="0"/>
              <a:t> returns either true or false, usually used in if-else statement or while loops.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6317F6-60DC-974E-8E5B-977D40FB6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819" y="3259572"/>
            <a:ext cx="3954412" cy="313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25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6444" y="203886"/>
            <a:ext cx="9934828" cy="1146706"/>
          </a:xfrm>
        </p:spPr>
        <p:txBody>
          <a:bodyPr anchor="ctr">
            <a:normAutofit/>
          </a:bodyPr>
          <a:lstStyle/>
          <a:p>
            <a:r>
              <a:rPr lang="en-US" dirty="0"/>
              <a:t>Pre/Post Increment/Decrement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351E9D-5F19-6147-A0B6-8B9E19930B2D}"/>
              </a:ext>
            </a:extLst>
          </p:cNvPr>
          <p:cNvSpPr txBox="1">
            <a:spLocks/>
          </p:cNvSpPr>
          <p:nvPr/>
        </p:nvSpPr>
        <p:spPr>
          <a:xfrm>
            <a:off x="337752" y="1196546"/>
            <a:ext cx="10950358" cy="30075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Pre-Increment/Decrement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++x/--x: returns the increment/decrement number and x becomes the increment/decrement number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Post-Increment/Decrement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x++/x--: returns the original number and x becomes the increment/decrement number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9912D0A-3CD7-AA44-9710-46CE4B06ED8A}"/>
              </a:ext>
            </a:extLst>
          </p:cNvPr>
          <p:cNvSpPr txBox="1">
            <a:spLocks/>
          </p:cNvSpPr>
          <p:nvPr/>
        </p:nvSpPr>
        <p:spPr>
          <a:xfrm>
            <a:off x="1446594" y="1646125"/>
            <a:ext cx="1475282" cy="1394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3600" dirty="0"/>
          </a:p>
          <a:p>
            <a:r>
              <a:rPr lang="en-US" sz="3600" dirty="0">
                <a:solidFill>
                  <a:srgbClr val="FF0000"/>
                </a:solidFill>
              </a:rPr>
              <a:t>x == 8</a:t>
            </a:r>
          </a:p>
          <a:p>
            <a:r>
              <a:rPr lang="en-US" sz="3600" dirty="0">
                <a:solidFill>
                  <a:srgbClr val="FF0000"/>
                </a:solidFill>
              </a:rPr>
              <a:t>++x == 9</a:t>
            </a:r>
          </a:p>
          <a:p>
            <a:r>
              <a:rPr lang="en-US" sz="3600" dirty="0">
                <a:solidFill>
                  <a:srgbClr val="FF0000"/>
                </a:solidFill>
              </a:rPr>
              <a:t>x == 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70944E6-BF38-BF4D-8B24-22D0535C4699}"/>
              </a:ext>
            </a:extLst>
          </p:cNvPr>
          <p:cNvSpPr txBox="1">
            <a:spLocks/>
          </p:cNvSpPr>
          <p:nvPr/>
        </p:nvSpPr>
        <p:spPr>
          <a:xfrm>
            <a:off x="4384305" y="1646125"/>
            <a:ext cx="1475282" cy="1394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3600" dirty="0"/>
          </a:p>
          <a:p>
            <a:r>
              <a:rPr lang="en-US" sz="3600" dirty="0">
                <a:solidFill>
                  <a:srgbClr val="FF0000"/>
                </a:solidFill>
              </a:rPr>
              <a:t>x == 4</a:t>
            </a:r>
          </a:p>
          <a:p>
            <a:r>
              <a:rPr lang="en-US" sz="3600" dirty="0">
                <a:solidFill>
                  <a:srgbClr val="FF0000"/>
                </a:solidFill>
              </a:rPr>
              <a:t>--x == 3</a:t>
            </a:r>
          </a:p>
          <a:p>
            <a:r>
              <a:rPr lang="en-US" sz="3600" dirty="0">
                <a:solidFill>
                  <a:srgbClr val="FF0000"/>
                </a:solidFill>
              </a:rPr>
              <a:t>x == 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7710E1-E256-734C-9F88-7B47B5CF7B6B}"/>
              </a:ext>
            </a:extLst>
          </p:cNvPr>
          <p:cNvSpPr txBox="1">
            <a:spLocks/>
          </p:cNvSpPr>
          <p:nvPr/>
        </p:nvSpPr>
        <p:spPr>
          <a:xfrm>
            <a:off x="1446594" y="3391764"/>
            <a:ext cx="1475282" cy="1394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3600" dirty="0"/>
          </a:p>
          <a:p>
            <a:r>
              <a:rPr lang="en-US" sz="3600" dirty="0">
                <a:solidFill>
                  <a:srgbClr val="FF0000"/>
                </a:solidFill>
              </a:rPr>
              <a:t>x == 8</a:t>
            </a:r>
          </a:p>
          <a:p>
            <a:r>
              <a:rPr lang="en-US" sz="3600" dirty="0">
                <a:solidFill>
                  <a:srgbClr val="FF0000"/>
                </a:solidFill>
              </a:rPr>
              <a:t>x++ == 8</a:t>
            </a:r>
          </a:p>
          <a:p>
            <a:r>
              <a:rPr lang="en-US" sz="3600" dirty="0">
                <a:solidFill>
                  <a:srgbClr val="FF0000"/>
                </a:solidFill>
              </a:rPr>
              <a:t>x == 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9A25728-4DE4-4148-A5C8-702B88D7440A}"/>
              </a:ext>
            </a:extLst>
          </p:cNvPr>
          <p:cNvSpPr txBox="1">
            <a:spLocks/>
          </p:cNvSpPr>
          <p:nvPr/>
        </p:nvSpPr>
        <p:spPr>
          <a:xfrm>
            <a:off x="4337649" y="3391764"/>
            <a:ext cx="1475282" cy="1394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3600" dirty="0"/>
          </a:p>
          <a:p>
            <a:r>
              <a:rPr lang="en-US" sz="3600" dirty="0">
                <a:solidFill>
                  <a:srgbClr val="FF0000"/>
                </a:solidFill>
              </a:rPr>
              <a:t>x == 4</a:t>
            </a:r>
          </a:p>
          <a:p>
            <a:r>
              <a:rPr lang="en-US" sz="3600" dirty="0">
                <a:solidFill>
                  <a:srgbClr val="FF0000"/>
                </a:solidFill>
              </a:rPr>
              <a:t>x-- == 4</a:t>
            </a:r>
          </a:p>
          <a:p>
            <a:r>
              <a:rPr lang="en-US" sz="3600" dirty="0">
                <a:solidFill>
                  <a:srgbClr val="FF0000"/>
                </a:solidFill>
              </a:rPr>
              <a:t>x == 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1585610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Parameter and argument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B502E8-584C-384A-8C2D-4A979251F6FA}"/>
              </a:ext>
            </a:extLst>
          </p:cNvPr>
          <p:cNvSpPr txBox="1">
            <a:spLocks/>
          </p:cNvSpPr>
          <p:nvPr/>
        </p:nvSpPr>
        <p:spPr>
          <a:xfrm>
            <a:off x="620821" y="1214322"/>
            <a:ext cx="10950358" cy="4636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parameter list provides a description of the data required by a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It indicates the number and types of data pieces needed, the order they must be given and the local name for these pieces as used in the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Argument is the appropriate values passed to the method (Actual parameters)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number and order of arguments must exactly match that of the parameter 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types do not match, Java will try to make an automatic type conversion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call-by-value: value of each argument is passed into the method parameter not 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7F8292-65FC-174E-9AD6-BAF87C1F8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86" y="4618971"/>
            <a:ext cx="5422900" cy="187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E3BEA4-EE76-7640-903F-5CB7899D7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832" y="5086747"/>
            <a:ext cx="42545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686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this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B502E8-584C-384A-8C2D-4A979251F6FA}"/>
              </a:ext>
            </a:extLst>
          </p:cNvPr>
          <p:cNvSpPr txBox="1">
            <a:spLocks/>
          </p:cNvSpPr>
          <p:nvPr/>
        </p:nvSpPr>
        <p:spPr>
          <a:xfrm>
            <a:off x="827009" y="1002313"/>
            <a:ext cx="10950358" cy="4093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this</a:t>
            </a:r>
            <a:r>
              <a:rPr lang="en-US" sz="2000" dirty="0"/>
              <a:t> parameter is a hidden parameter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must be used if local variables have the same name with the instance variables, otherwise all variables will be interpreted as local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AA9110-748D-8747-9B31-D39757380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784" y="3819573"/>
            <a:ext cx="50673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96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equal and </a:t>
            </a:r>
            <a:r>
              <a:rPr lang="en-US" dirty="0" err="1"/>
              <a:t>toString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B502E8-584C-384A-8C2D-4A979251F6FA}"/>
              </a:ext>
            </a:extLst>
          </p:cNvPr>
          <p:cNvSpPr txBox="1">
            <a:spLocks/>
          </p:cNvSpPr>
          <p:nvPr/>
        </p:nvSpPr>
        <p:spPr>
          <a:xfrm>
            <a:off x="620821" y="1214322"/>
            <a:ext cx="10950358" cy="4636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Java expects certain methods such as equal and </a:t>
            </a:r>
            <a:r>
              <a:rPr lang="en-US" sz="2000" dirty="0" err="1"/>
              <a:t>toString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equal is to compare if the two objects of the class type are the same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toString</a:t>
            </a:r>
            <a:r>
              <a:rPr lang="en-US" sz="2000" dirty="0"/>
              <a:t> can be used to display the value of the object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D85154-4BB5-AE44-931D-F68E94DCB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789" y="4036231"/>
            <a:ext cx="59690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034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Testing methods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B502E8-584C-384A-8C2D-4A979251F6FA}"/>
              </a:ext>
            </a:extLst>
          </p:cNvPr>
          <p:cNvSpPr txBox="1">
            <a:spLocks/>
          </p:cNvSpPr>
          <p:nvPr/>
        </p:nvSpPr>
        <p:spPr>
          <a:xfrm>
            <a:off x="620821" y="1214322"/>
            <a:ext cx="10950358" cy="4636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Driver program:  A program with only purpose to test a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Bottom-up testing: For some method that invokes other methods, First test all methods it invokes and then test such method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D85154-4BB5-AE44-931D-F68E94DCB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125" y="4098984"/>
            <a:ext cx="59690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41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Information hiding and Encapsulation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B502E8-584C-384A-8C2D-4A979251F6FA}"/>
              </a:ext>
            </a:extLst>
          </p:cNvPr>
          <p:cNvSpPr txBox="1">
            <a:spLocks/>
          </p:cNvSpPr>
          <p:nvPr/>
        </p:nvSpPr>
        <p:spPr>
          <a:xfrm>
            <a:off x="620821" y="1214322"/>
            <a:ext cx="10950358" cy="4636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Information hiding </a:t>
            </a:r>
            <a:r>
              <a:rPr lang="en-US" sz="2000" dirty="0"/>
              <a:t>is the practice of separating how to use a class from the details of its implementation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FF0000"/>
                </a:solidFill>
              </a:rPr>
              <a:t>Abstraction</a:t>
            </a:r>
            <a:r>
              <a:rPr lang="en-AU" sz="2000" dirty="0"/>
              <a:t> is another term used to express the concept of discarding details in order to avoid information overload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Encapsulation</a:t>
            </a:r>
            <a:r>
              <a:rPr lang="en-US" sz="2000" dirty="0"/>
              <a:t> means that the data and methods of a class are combined into a single unit (i.e., a class object), which hides the implementation details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dirty="0">
                <a:solidFill>
                  <a:srgbClr val="FF0000"/>
                </a:solidFill>
              </a:rPr>
              <a:t>API</a:t>
            </a:r>
            <a:r>
              <a:rPr lang="en-US" sz="2000" dirty="0"/>
              <a:t> or </a:t>
            </a:r>
            <a:r>
              <a:rPr lang="en-US" sz="2000" dirty="0">
                <a:solidFill>
                  <a:srgbClr val="FF0000"/>
                </a:solidFill>
              </a:rPr>
              <a:t>application programming interface </a:t>
            </a:r>
            <a:r>
              <a:rPr lang="en-US" sz="2000" dirty="0"/>
              <a:t>for a class is a description of how to use the 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An </a:t>
            </a:r>
            <a:r>
              <a:rPr lang="en-US" sz="2000" dirty="0">
                <a:solidFill>
                  <a:srgbClr val="FF0000"/>
                </a:solidFill>
              </a:rPr>
              <a:t>ADT</a:t>
            </a:r>
            <a:r>
              <a:rPr lang="en-US" sz="2000" dirty="0"/>
              <a:t> or </a:t>
            </a:r>
            <a:r>
              <a:rPr lang="en-US" sz="2000" dirty="0">
                <a:solidFill>
                  <a:srgbClr val="FF0000"/>
                </a:solidFill>
              </a:rPr>
              <a:t>abstract data type </a:t>
            </a:r>
            <a:r>
              <a:rPr lang="en-US" sz="2000" dirty="0"/>
              <a:t>is a data type that is written using good information-hiding techniques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2325279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Interface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750EE6-B7C5-EC4A-BD34-2368107CB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06" y="1207864"/>
            <a:ext cx="7289800" cy="189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350DEB-4F71-E54F-993C-B1913E244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06" y="3247004"/>
            <a:ext cx="58674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356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public and private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B502E8-584C-384A-8C2D-4A979251F6FA}"/>
              </a:ext>
            </a:extLst>
          </p:cNvPr>
          <p:cNvSpPr txBox="1">
            <a:spLocks/>
          </p:cNvSpPr>
          <p:nvPr/>
        </p:nvSpPr>
        <p:spPr>
          <a:xfrm>
            <a:off x="620821" y="1214322"/>
            <a:ext cx="10950358" cy="4636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public</a:t>
            </a:r>
            <a:r>
              <a:rPr lang="en-US" sz="2000" dirty="0"/>
              <a:t> means that there are no restrictions on where an instance variable or method can be 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private</a:t>
            </a:r>
            <a:r>
              <a:rPr lang="en-US" sz="2000" dirty="0"/>
              <a:t> means that an instance variable or method cannot be accessed by name outside of the 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It is considered good programming practice to make all instance variables </a:t>
            </a:r>
            <a:r>
              <a:rPr lang="en-US" sz="2000" dirty="0">
                <a:solidFill>
                  <a:srgbClr val="FF0000"/>
                </a:solidFill>
              </a:rPr>
              <a:t>private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Most methods are </a:t>
            </a:r>
            <a:r>
              <a:rPr lang="en-US" sz="2000" dirty="0">
                <a:solidFill>
                  <a:srgbClr val="FF0000"/>
                </a:solidFill>
              </a:rPr>
              <a:t>public</a:t>
            </a:r>
            <a:r>
              <a:rPr lang="en-US" sz="2000" dirty="0"/>
              <a:t>, and thus provide controlled access to the object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Usually, methods are private only if used as helping methods for other methods in the class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29159932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Accessor and Mutator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B502E8-584C-384A-8C2D-4A979251F6FA}"/>
              </a:ext>
            </a:extLst>
          </p:cNvPr>
          <p:cNvSpPr txBox="1">
            <a:spLocks/>
          </p:cNvSpPr>
          <p:nvPr/>
        </p:nvSpPr>
        <p:spPr>
          <a:xfrm>
            <a:off x="620821" y="1214322"/>
            <a:ext cx="10950358" cy="4636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Accessor</a:t>
            </a:r>
            <a:r>
              <a:rPr lang="en-US" sz="2000" dirty="0"/>
              <a:t> methods allow the programmer to obtain the value of an object's instance variables (getter)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Mutator</a:t>
            </a:r>
            <a:r>
              <a:rPr lang="en-US" sz="2000" dirty="0"/>
              <a:t> methods allow the programmer to change the value of an object's instance variables in a controlled manner (setter)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79C8C0-2DA0-8D48-9745-2A849D2B9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21" y="4230414"/>
            <a:ext cx="3746500" cy="106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5C9084-FE41-6F42-A681-2F46027AE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050" y="3931884"/>
            <a:ext cx="52324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87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Overloading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B502E8-584C-384A-8C2D-4A979251F6FA}"/>
              </a:ext>
            </a:extLst>
          </p:cNvPr>
          <p:cNvSpPr txBox="1">
            <a:spLocks/>
          </p:cNvSpPr>
          <p:nvPr/>
        </p:nvSpPr>
        <p:spPr>
          <a:xfrm>
            <a:off x="620821" y="358425"/>
            <a:ext cx="10950358" cy="4636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Overloading </a:t>
            </a:r>
            <a:r>
              <a:rPr lang="en-US" sz="2000" dirty="0"/>
              <a:t>is when two or more methods in the same class have the same method name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</a:t>
            </a:r>
            <a:r>
              <a:rPr lang="en-US" sz="2000" dirty="0">
                <a:solidFill>
                  <a:srgbClr val="FF0000"/>
                </a:solidFill>
              </a:rPr>
              <a:t> signature </a:t>
            </a:r>
            <a:r>
              <a:rPr lang="en-US" sz="2000" dirty="0"/>
              <a:t>consists of the name of a method together with its parameter list (not include the returned type)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To be valid, any two definitions of the method name must have different signatures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Java does not permit methods with the same name and different return types in the same class</a:t>
            </a:r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31914887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8497" y="219136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Overloading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34043-DCF6-7B4E-8409-DD11B0552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14" y="1422115"/>
            <a:ext cx="6134100" cy="4775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2D43F2-0416-DE4B-82A4-020857CD0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852" y="186538"/>
            <a:ext cx="5616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37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/>
              <a:t>printf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351E9D-5F19-6147-A0B6-8B9E19930B2D}"/>
              </a:ext>
            </a:extLst>
          </p:cNvPr>
          <p:cNvSpPr txBox="1">
            <a:spLocks/>
          </p:cNvSpPr>
          <p:nvPr/>
        </p:nvSpPr>
        <p:spPr>
          <a:xfrm>
            <a:off x="337752" y="1196546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Printf</a:t>
            </a:r>
            <a:r>
              <a:rPr lang="en-US" sz="2000" dirty="0"/>
              <a:t> is like print, but it lets you control how data is formatted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Method from </a:t>
            </a:r>
            <a:r>
              <a:rPr lang="en-US" sz="2000" dirty="0" err="1">
                <a:solidFill>
                  <a:srgbClr val="FF0000"/>
                </a:solidFill>
              </a:rPr>
              <a:t>System.out.printf</a:t>
            </a:r>
            <a:r>
              <a:rPr lang="en-US" sz="2000" dirty="0">
                <a:solidFill>
                  <a:srgbClr val="FF0000"/>
                </a:solidFill>
              </a:rPr>
              <a:t>(format-string, </a:t>
            </a:r>
            <a:r>
              <a:rPr lang="en-US" sz="2000" dirty="0" err="1">
                <a:solidFill>
                  <a:srgbClr val="FF0000"/>
                </a:solidFill>
              </a:rPr>
              <a:t>args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Example: </a:t>
            </a:r>
            <a:r>
              <a:rPr lang="en-US" sz="2000" dirty="0" err="1">
                <a:solidFill>
                  <a:srgbClr val="FF0000"/>
                </a:solidFill>
              </a:rPr>
              <a:t>System.out.printf</a:t>
            </a:r>
            <a:r>
              <a:rPr lang="en-US" sz="2000" dirty="0">
                <a:solidFill>
                  <a:srgbClr val="FF0000"/>
                </a:solidFill>
              </a:rPr>
              <a:t>(“</a:t>
            </a:r>
            <a:r>
              <a:rPr lang="en-US" sz="2000" dirty="0" err="1">
                <a:solidFill>
                  <a:srgbClr val="FF0000"/>
                </a:solidFill>
              </a:rPr>
              <a:t>Avarage</a:t>
            </a:r>
            <a:r>
              <a:rPr lang="en-US" sz="2000" dirty="0">
                <a:solidFill>
                  <a:srgbClr val="FF0000"/>
                </a:solidFill>
              </a:rPr>
              <a:t>: %5.2f”,  average)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973719F-ABAA-C54A-83F5-23079073C74A}"/>
              </a:ext>
            </a:extLst>
          </p:cNvPr>
          <p:cNvSpPr txBox="1">
            <a:spLocks/>
          </p:cNvSpPr>
          <p:nvPr/>
        </p:nvSpPr>
        <p:spPr>
          <a:xfrm>
            <a:off x="903890" y="2281426"/>
            <a:ext cx="9934828" cy="1146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Format String: %X.Y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49DD227-A59A-C549-8DC6-12CB9109659E}"/>
              </a:ext>
            </a:extLst>
          </p:cNvPr>
          <p:cNvSpPr txBox="1">
            <a:spLocks/>
          </p:cNvSpPr>
          <p:nvPr/>
        </p:nvSpPr>
        <p:spPr>
          <a:xfrm>
            <a:off x="337752" y="325131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X is the minimum number of characters to be printed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Y is the number of digits of the value to print after the decimal point</a:t>
            </a: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60844A-2AC7-4C4E-9978-340C155FC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503" y="3326524"/>
            <a:ext cx="4211441" cy="25091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8B1C4B-E1B8-2F4C-AD83-3A2D84165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28" y="4164947"/>
            <a:ext cx="6831724" cy="263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831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282" y="268298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Constructor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48BBF0-93CD-B941-832B-F2A7852B2FB8}"/>
              </a:ext>
            </a:extLst>
          </p:cNvPr>
          <p:cNvSpPr txBox="1">
            <a:spLocks/>
          </p:cNvSpPr>
          <p:nvPr/>
        </p:nvSpPr>
        <p:spPr>
          <a:xfrm>
            <a:off x="620821" y="1214322"/>
            <a:ext cx="10950358" cy="4636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Constructor</a:t>
            </a:r>
            <a:r>
              <a:rPr lang="en-US" sz="2000" dirty="0"/>
              <a:t> is a special kind of method that is designed to initialize the instance variables for an object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constructor must have the same name as the 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constructor has no type returned, not even void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Constructors are typically overloaded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constructor is called when an object of the class is created using </a:t>
            </a:r>
            <a:r>
              <a:rPr lang="en-US" sz="2000" dirty="0">
                <a:solidFill>
                  <a:srgbClr val="FF0000"/>
                </a:solidFill>
              </a:rPr>
              <a:t>new</a:t>
            </a:r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18329435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282" y="268298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Constructor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F8FB3F-63C2-9D43-B51B-D91908865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17" y="1140145"/>
            <a:ext cx="6272001" cy="558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45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static methods and variables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B502E8-584C-384A-8C2D-4A979251F6FA}"/>
              </a:ext>
            </a:extLst>
          </p:cNvPr>
          <p:cNvSpPr txBox="1">
            <a:spLocks/>
          </p:cNvSpPr>
          <p:nvPr/>
        </p:nvSpPr>
        <p:spPr>
          <a:xfrm>
            <a:off x="620821" y="1214322"/>
            <a:ext cx="10950358" cy="4636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static method can be used without a calling object, need to use the keyword </a:t>
            </a:r>
            <a:r>
              <a:rPr lang="en-US" sz="2000" dirty="0">
                <a:solidFill>
                  <a:srgbClr val="FF0000"/>
                </a:solidFill>
              </a:rPr>
              <a:t>static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public static </a:t>
            </a:r>
            <a:r>
              <a:rPr lang="en-US" sz="2000" dirty="0" err="1">
                <a:solidFill>
                  <a:srgbClr val="FF0000"/>
                </a:solidFill>
              </a:rPr>
              <a:t>returnedType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MethodName</a:t>
            </a:r>
            <a:r>
              <a:rPr lang="en-US" sz="2000" dirty="0">
                <a:solidFill>
                  <a:srgbClr val="FF0000"/>
                </a:solidFill>
              </a:rPr>
              <a:t>(parameters…)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static method is invoked using the </a:t>
            </a:r>
            <a:r>
              <a:rPr lang="en-US" sz="2000" dirty="0" err="1"/>
              <a:t>classname.methodname</a:t>
            </a:r>
            <a:r>
              <a:rPr lang="en-US" sz="2000" dirty="0"/>
              <a:t>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static method has no</a:t>
            </a:r>
            <a:r>
              <a:rPr lang="en-US" sz="2000" dirty="0">
                <a:solidFill>
                  <a:srgbClr val="FF0000"/>
                </a:solidFill>
              </a:rPr>
              <a:t> this </a:t>
            </a:r>
            <a:r>
              <a:rPr lang="en-US" sz="2000" dirty="0"/>
              <a:t>inside the method, so it cannot refer to an instance variable of the class or invoke a non-static method of the class, but it can invoke another static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static variable is a variable that belongs to the class as a whole, not just to one object.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Only one copy of a static variable per class, unlike instance variable where each object has its own copy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All objects of the class can read and change a static variable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Static method can access a static variable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Math class has a lot methods you can call using </a:t>
            </a:r>
            <a:r>
              <a:rPr lang="en-US" sz="2000" dirty="0" err="1"/>
              <a:t>Math.methodnames</a:t>
            </a:r>
            <a:r>
              <a:rPr lang="en-US" sz="2000" dirty="0"/>
              <a:t>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21208204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Wrapper classes for primitive types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B502E8-584C-384A-8C2D-4A979251F6FA}"/>
              </a:ext>
            </a:extLst>
          </p:cNvPr>
          <p:cNvSpPr txBox="1">
            <a:spLocks/>
          </p:cNvSpPr>
          <p:nvPr/>
        </p:nvSpPr>
        <p:spPr>
          <a:xfrm>
            <a:off x="620821" y="1214322"/>
            <a:ext cx="10950358" cy="4636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Wrapper classes provide a class type corresponding to each of the primitive types and makes it possible to have class types that behave somewhat like primitive types.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Boxing: go from a primitive type to an object of its wrapper 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Unboxing: go from an object of wrapper class to the corresponding value of a primitive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Boxing: Integer </a:t>
            </a:r>
            <a:r>
              <a:rPr lang="en-US" sz="2000" dirty="0" err="1"/>
              <a:t>integerObject</a:t>
            </a:r>
            <a:r>
              <a:rPr lang="en-US" sz="2000" dirty="0"/>
              <a:t> = new Integer(2);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Unboxing: int </a:t>
            </a:r>
            <a:r>
              <a:rPr lang="en-US" sz="2000" dirty="0" err="1"/>
              <a:t>i</a:t>
            </a:r>
            <a:r>
              <a:rPr lang="en-US" sz="2000" dirty="0"/>
              <a:t> = </a:t>
            </a:r>
            <a:r>
              <a:rPr lang="en-US" sz="2000" dirty="0" err="1"/>
              <a:t>integerObject.intValue</a:t>
            </a:r>
            <a:r>
              <a:rPr lang="en-US" sz="2000" dirty="0"/>
              <a:t>();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24000867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Wrapper classes for primitive types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B502E8-584C-384A-8C2D-4A979251F6FA}"/>
              </a:ext>
            </a:extLst>
          </p:cNvPr>
          <p:cNvSpPr txBox="1">
            <a:spLocks/>
          </p:cNvSpPr>
          <p:nvPr/>
        </p:nvSpPr>
        <p:spPr>
          <a:xfrm>
            <a:off x="620821" y="1214322"/>
            <a:ext cx="10950358" cy="4636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Wrapper classes provide a class type corresponding to each of the primitive types and makes it possible to have class types that behave somewhat like primitive types.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Boxing: go from a primitive type to an object of its wrapper 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Unboxing: go from an object of wrapper class to the corresponding value of a primitive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Boxing: Integer </a:t>
            </a:r>
            <a:r>
              <a:rPr lang="en-US" sz="2000" dirty="0" err="1"/>
              <a:t>integerObject</a:t>
            </a:r>
            <a:r>
              <a:rPr lang="en-US" sz="2000" dirty="0"/>
              <a:t> = new Integer(2);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Unboxing: int </a:t>
            </a:r>
            <a:r>
              <a:rPr lang="en-US" sz="2000" dirty="0" err="1"/>
              <a:t>i</a:t>
            </a:r>
            <a:r>
              <a:rPr lang="en-US" sz="2000" dirty="0"/>
              <a:t> = </a:t>
            </a:r>
            <a:r>
              <a:rPr lang="en-US" sz="2000" dirty="0" err="1"/>
              <a:t>integerObject.intValue</a:t>
            </a:r>
            <a:r>
              <a:rPr lang="en-US" sz="2000" dirty="0"/>
              <a:t>();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24255707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Variables and Memory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B502E8-584C-384A-8C2D-4A979251F6FA}"/>
              </a:ext>
            </a:extLst>
          </p:cNvPr>
          <p:cNvSpPr txBox="1">
            <a:spLocks/>
          </p:cNvSpPr>
          <p:nvPr/>
        </p:nvSpPr>
        <p:spPr>
          <a:xfrm>
            <a:off x="620821" y="1214322"/>
            <a:ext cx="10950358" cy="4636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Second memory is used to hold files for “permanent”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Main memory (primary memory) is used by the computer when running a program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Values in a program are kept in main memory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Main memory consists of a long list of numbered locations called </a:t>
            </a:r>
            <a:r>
              <a:rPr lang="en-US" sz="2000" dirty="0">
                <a:solidFill>
                  <a:srgbClr val="FF0000"/>
                </a:solidFill>
              </a:rPr>
              <a:t>bytes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Address: the number that identifies a byte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Values of most data types require more than one byte of storage and the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Address of the first byte of this memory location is used as the address for the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When the variable is a </a:t>
            </a:r>
            <a:r>
              <a:rPr lang="en-US" sz="2000" dirty="0">
                <a:solidFill>
                  <a:srgbClr val="FF0000"/>
                </a:solidFill>
              </a:rPr>
              <a:t>primitive</a:t>
            </a:r>
            <a:r>
              <a:rPr lang="en-US" sz="2000" dirty="0"/>
              <a:t> type, the value of the variable is stored in the memory location, each primitive type always require the same amount of memory to store its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When the variable is a </a:t>
            </a:r>
            <a:r>
              <a:rPr lang="en-US" sz="2000" dirty="0">
                <a:solidFill>
                  <a:srgbClr val="FF0000"/>
                </a:solidFill>
              </a:rPr>
              <a:t>class</a:t>
            </a:r>
            <a:r>
              <a:rPr lang="en-US" sz="2000" dirty="0"/>
              <a:t> type, only the memory address (or reference) where the object is located is stored in the memory location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7140919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5BF9F-7A7F-1D4C-9DB5-16D234A9C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5FD15-2061-1243-9740-AAC4C9480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589536-D1A0-E743-B303-F92C39F0B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21" y="365125"/>
            <a:ext cx="110617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691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Class Assignment and Parameters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B502E8-584C-384A-8C2D-4A979251F6FA}"/>
              </a:ext>
            </a:extLst>
          </p:cNvPr>
          <p:cNvSpPr txBox="1">
            <a:spLocks/>
          </p:cNvSpPr>
          <p:nvPr/>
        </p:nvSpPr>
        <p:spPr>
          <a:xfrm>
            <a:off x="620821" y="1214322"/>
            <a:ext cx="10950358" cy="4636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Two reference variables can contain the same reference,  assignment sets the reference to the same object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variable1 = variable2;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method cannot change the value of a variable of a primitive type that is an argument to the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 contrast, a method can change the values of the instance variables of a class type that is an argument to the method.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== operator checks that two class type variables have the same memory address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equals checks two class type variables have the same data values (often write by yourself)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null is a ”placeholder” for a reference that does not name any memory location, it is like a memory address, use == or != not equals 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39641508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D6A7D6-6BAC-7848-A678-3E4D14AED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59" y="228738"/>
            <a:ext cx="5257800" cy="502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332280-0185-2043-BDCF-A837384A2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974" y="125044"/>
            <a:ext cx="6111853" cy="5791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5F76FC-2BA7-7C42-9694-99218A478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274" y="4432300"/>
            <a:ext cx="43307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975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Immutable and mutable Class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B502E8-584C-384A-8C2D-4A979251F6FA}"/>
              </a:ext>
            </a:extLst>
          </p:cNvPr>
          <p:cNvSpPr txBox="1">
            <a:spLocks/>
          </p:cNvSpPr>
          <p:nvPr/>
        </p:nvSpPr>
        <p:spPr>
          <a:xfrm>
            <a:off x="620821" y="1214322"/>
            <a:ext cx="10950358" cy="4636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class that contains no methods (other than constructors) that change any of the data in an object of the class is called an </a:t>
            </a:r>
            <a:r>
              <a:rPr lang="en-US" sz="2000" dirty="0">
                <a:solidFill>
                  <a:srgbClr val="FF0000"/>
                </a:solidFill>
              </a:rPr>
              <a:t>immutable</a:t>
            </a:r>
            <a:r>
              <a:rPr lang="en-US" sz="2000" dirty="0"/>
              <a:t> class (</a:t>
            </a:r>
            <a:r>
              <a:rPr lang="en-US" sz="2000" dirty="0">
                <a:solidFill>
                  <a:srgbClr val="FF0000"/>
                </a:solidFill>
              </a:rPr>
              <a:t>String</a:t>
            </a:r>
            <a:r>
              <a:rPr lang="en-US" sz="2000" dirty="0"/>
              <a:t> class is an immutable class)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Objects of such classes are called immutable objects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class that contains public mutator methods or other public methods that can change the data in its objects is called a </a:t>
            </a:r>
            <a:r>
              <a:rPr lang="en-US" sz="2000" dirty="0">
                <a:solidFill>
                  <a:srgbClr val="FF0000"/>
                </a:solidFill>
              </a:rPr>
              <a:t>mutable</a:t>
            </a:r>
            <a:r>
              <a:rPr lang="en-US" sz="2000" dirty="0"/>
              <a:t> 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Objects of which are mutable objects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3997431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Scanner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351E9D-5F19-6147-A0B6-8B9E19930B2D}"/>
              </a:ext>
            </a:extLst>
          </p:cNvPr>
          <p:cNvSpPr txBox="1">
            <a:spLocks/>
          </p:cNvSpPr>
          <p:nvPr/>
        </p:nvSpPr>
        <p:spPr>
          <a:xfrm>
            <a:off x="337752" y="1196546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Get from Console: </a:t>
            </a:r>
            <a:r>
              <a:rPr lang="en-US" sz="2000" dirty="0">
                <a:solidFill>
                  <a:srgbClr val="FF0000"/>
                </a:solidFill>
              </a:rPr>
              <a:t>Scanner keyboard = new Scanner(</a:t>
            </a:r>
            <a:r>
              <a:rPr lang="en-US" sz="2000" dirty="0" err="1">
                <a:solidFill>
                  <a:srgbClr val="FF0000"/>
                </a:solidFill>
              </a:rPr>
              <a:t>System.in</a:t>
            </a:r>
            <a:r>
              <a:rPr lang="en-US" sz="2000" dirty="0">
                <a:solidFill>
                  <a:srgbClr val="FF0000"/>
                </a:solidFill>
              </a:rPr>
              <a:t>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Get from File: </a:t>
            </a:r>
            <a:r>
              <a:rPr lang="en-US" sz="2000" dirty="0">
                <a:solidFill>
                  <a:srgbClr val="FF0000"/>
                </a:solidFill>
              </a:rPr>
              <a:t>File text = new File("C:/temp/</a:t>
            </a:r>
            <a:r>
              <a:rPr lang="en-US" sz="2000" dirty="0" err="1">
                <a:solidFill>
                  <a:srgbClr val="FF0000"/>
                </a:solidFill>
              </a:rPr>
              <a:t>test.txt</a:t>
            </a:r>
            <a:r>
              <a:rPr lang="en-US" sz="2000" dirty="0">
                <a:solidFill>
                  <a:srgbClr val="FF0000"/>
                </a:solidFill>
              </a:rPr>
              <a:t>");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                         Scanner scanner = new Scanner(text);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973719F-ABAA-C54A-83F5-23079073C74A}"/>
              </a:ext>
            </a:extLst>
          </p:cNvPr>
          <p:cNvSpPr txBox="1">
            <a:spLocks/>
          </p:cNvSpPr>
          <p:nvPr/>
        </p:nvSpPr>
        <p:spPr>
          <a:xfrm>
            <a:off x="903890" y="2281426"/>
            <a:ext cx="9934828" cy="1146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49DD227-A59A-C549-8DC6-12CB9109659E}"/>
              </a:ext>
            </a:extLst>
          </p:cNvPr>
          <p:cNvSpPr txBox="1">
            <a:spLocks/>
          </p:cNvSpPr>
          <p:nvPr/>
        </p:nvSpPr>
        <p:spPr>
          <a:xfrm>
            <a:off x="337752" y="2466434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.</a:t>
            </a:r>
            <a:r>
              <a:rPr lang="en-US" sz="2000" dirty="0" err="1"/>
              <a:t>nextLine</a:t>
            </a:r>
            <a:r>
              <a:rPr lang="en-US" sz="2000" dirty="0"/>
              <a:t>() reads the rest of the whole line as string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.next()/ .</a:t>
            </a:r>
            <a:r>
              <a:rPr lang="en-US" sz="2000" dirty="0" err="1"/>
              <a:t>nextInt</a:t>
            </a:r>
            <a:r>
              <a:rPr lang="en-US" sz="2000" dirty="0"/>
              <a:t>() / .</a:t>
            </a:r>
            <a:r>
              <a:rPr lang="en-US" sz="2000" dirty="0" err="1"/>
              <a:t>nextDouble</a:t>
            </a:r>
            <a:r>
              <a:rPr lang="en-US" sz="2000" dirty="0"/>
              <a:t>() reads until whitespace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02D8F1-E17F-E944-96DE-391CF6BFC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521" y="3320036"/>
            <a:ext cx="5401963" cy="328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0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Deep and Shallow Copy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B502E8-584C-384A-8C2D-4A979251F6FA}"/>
              </a:ext>
            </a:extLst>
          </p:cNvPr>
          <p:cNvSpPr txBox="1">
            <a:spLocks/>
          </p:cNvSpPr>
          <p:nvPr/>
        </p:nvSpPr>
        <p:spPr>
          <a:xfrm>
            <a:off x="620821" y="1260211"/>
            <a:ext cx="10950358" cy="43375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copy constructor is a constructor with a single argument of the same type as the 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dirty="0">
                <a:solidFill>
                  <a:srgbClr val="FF0000"/>
                </a:solidFill>
              </a:rPr>
              <a:t>deep copy </a:t>
            </a:r>
            <a:r>
              <a:rPr lang="en-US" sz="2000" dirty="0"/>
              <a:t>of an object is a copy that with </a:t>
            </a:r>
            <a:r>
              <a:rPr lang="en-US" sz="2000" dirty="0">
                <a:solidFill>
                  <a:srgbClr val="FF0000"/>
                </a:solidFill>
              </a:rPr>
              <a:t>one exception </a:t>
            </a:r>
            <a:r>
              <a:rPr lang="en-US" sz="2000" dirty="0"/>
              <a:t>has no references in common with the original. </a:t>
            </a:r>
            <a:r>
              <a:rPr lang="en-US" sz="2000" dirty="0">
                <a:solidFill>
                  <a:srgbClr val="FF0000"/>
                </a:solidFill>
              </a:rPr>
              <a:t>Exception: References to immutable objects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 Any copy that is not a deep copy is called a </a:t>
            </a:r>
            <a:r>
              <a:rPr lang="en-US" sz="2000" dirty="0">
                <a:solidFill>
                  <a:srgbClr val="FF0000"/>
                </a:solidFill>
              </a:rPr>
              <a:t>shallow copy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Privacy leak: Shallow Copy without create a new instance variable for mutable class or return a mutable object can cause privacy leak. </a:t>
            </a:r>
            <a:r>
              <a:rPr lang="en-US" sz="2000" dirty="0">
                <a:solidFill>
                  <a:srgbClr val="FF0000"/>
                </a:solidFill>
              </a:rPr>
              <a:t>The values can be changed by others</a:t>
            </a: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288634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Arrays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B502E8-584C-384A-8C2D-4A979251F6FA}"/>
              </a:ext>
            </a:extLst>
          </p:cNvPr>
          <p:cNvSpPr txBox="1">
            <a:spLocks/>
          </p:cNvSpPr>
          <p:nvPr/>
        </p:nvSpPr>
        <p:spPr>
          <a:xfrm>
            <a:off x="620821" y="1260210"/>
            <a:ext cx="11397008" cy="55977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An array that behaves like this collection of variables, all of type double, can be created using one statement as follows: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double[] score = new double[5];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 index score[0], score[1], score[2], score[3], score[4] to get the number 1, 2, 3, 4, 5 of the element.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An array is declared and created in almost the same way that objects are declared and created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0000"/>
                </a:solidFill>
              </a:rPr>
              <a:t>BaseType</a:t>
            </a:r>
            <a:r>
              <a:rPr lang="en-US" sz="2000" dirty="0">
                <a:solidFill>
                  <a:srgbClr val="FF0000"/>
                </a:solidFill>
              </a:rPr>
              <a:t>[] </a:t>
            </a:r>
            <a:r>
              <a:rPr lang="en-US" sz="2000" dirty="0" err="1">
                <a:solidFill>
                  <a:srgbClr val="FF0000"/>
                </a:solidFill>
              </a:rPr>
              <a:t>ArrayName</a:t>
            </a:r>
            <a:r>
              <a:rPr lang="en-US" sz="2000" dirty="0">
                <a:solidFill>
                  <a:srgbClr val="FF0000"/>
                </a:solidFill>
              </a:rPr>
              <a:t> = new </a:t>
            </a:r>
            <a:r>
              <a:rPr lang="en-US" sz="2000" dirty="0" err="1">
                <a:solidFill>
                  <a:srgbClr val="FF0000"/>
                </a:solidFill>
              </a:rPr>
              <a:t>BaseType</a:t>
            </a:r>
            <a:r>
              <a:rPr lang="en-US" sz="2000" dirty="0">
                <a:solidFill>
                  <a:srgbClr val="FF0000"/>
                </a:solidFill>
              </a:rPr>
              <a:t>[size];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Usually use a for loop to go through an array.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Array is an object and has an instance variable: length.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score.length</a:t>
            </a:r>
            <a:r>
              <a:rPr lang="en-US" sz="2000" dirty="0"/>
              <a:t> is 5.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Index is from 0 to length-1, other </a:t>
            </a:r>
            <a:r>
              <a:rPr lang="en-US" sz="2000" dirty="0" err="1"/>
              <a:t>indexs</a:t>
            </a:r>
            <a:r>
              <a:rPr lang="en-US" sz="2000" dirty="0"/>
              <a:t> would cause an out-of-bounds error.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Initialize with declare: int[] age = {2, 12, 1} (</a:t>
            </a:r>
            <a:r>
              <a:rPr lang="en-US" sz="2000" dirty="0" err="1"/>
              <a:t>age.length</a:t>
            </a:r>
            <a:r>
              <a:rPr lang="en-US" sz="2000" dirty="0"/>
              <a:t> is 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Or initialize with a for loop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not initialized, they will automatically be initialized to the default value for their base type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19053910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Arrays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80CECF-1785-0641-AC0A-48F31EC55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529" y="0"/>
            <a:ext cx="86351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545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Arrays and Reference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B502E8-584C-384A-8C2D-4A979251F6FA}"/>
              </a:ext>
            </a:extLst>
          </p:cNvPr>
          <p:cNvSpPr txBox="1">
            <a:spLocks/>
          </p:cNvSpPr>
          <p:nvPr/>
        </p:nvSpPr>
        <p:spPr>
          <a:xfrm>
            <a:off x="620821" y="1260211"/>
            <a:ext cx="10950358" cy="43375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Arrays are objects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variable of an array type holds the address of where the array object is stored in memory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Since an array is a reference type, the behavior of arrays with respect to </a:t>
            </a:r>
            <a:r>
              <a:rPr lang="en-US" sz="2000" dirty="0">
                <a:solidFill>
                  <a:srgbClr val="FF0000"/>
                </a:solidFill>
              </a:rPr>
              <a:t>assignment (=), equality testing (==), and parameter passing</a:t>
            </a:r>
            <a:r>
              <a:rPr lang="en-US" sz="2000" dirty="0"/>
              <a:t> are the same as that described for classes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assignment operator (=) copies this memory address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equality operator (==) tests two arrays share the same address, not values.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Need to write methods to check length and each values to check if they are equal.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heading for the main method of a program has a parameter for an array of String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You can return an array in the method.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Date[] </a:t>
            </a:r>
            <a:r>
              <a:rPr lang="en-US" sz="2000" dirty="0" err="1"/>
              <a:t>holidayList</a:t>
            </a:r>
            <a:r>
              <a:rPr lang="en-US" sz="2000" dirty="0"/>
              <a:t> = new Date[20];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Each of these indexed variables are </a:t>
            </a:r>
            <a:r>
              <a:rPr lang="en-US" sz="2000" dirty="0">
                <a:solidFill>
                  <a:srgbClr val="FF0000"/>
                </a:solidFill>
              </a:rPr>
              <a:t>automatically initialized to null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for (int </a:t>
            </a:r>
            <a:r>
              <a:rPr lang="en-US" sz="2000" dirty="0" err="1"/>
              <a:t>i</a:t>
            </a:r>
            <a:r>
              <a:rPr lang="en-US" sz="2000" dirty="0"/>
              <a:t>=0; </a:t>
            </a:r>
            <a:r>
              <a:rPr lang="en-US" sz="2000" dirty="0" err="1"/>
              <a:t>i</a:t>
            </a:r>
            <a:r>
              <a:rPr lang="en-US" sz="2000" dirty="0"/>
              <a:t>&lt;</a:t>
            </a:r>
            <a:r>
              <a:rPr lang="en-US" sz="2000" dirty="0" err="1"/>
              <a:t>holidayList.length</a:t>
            </a:r>
            <a:r>
              <a:rPr lang="en-US" sz="2000" dirty="0"/>
              <a:t>; </a:t>
            </a:r>
            <a:r>
              <a:rPr lang="en-US" sz="2000" dirty="0" err="1"/>
              <a:t>i</a:t>
            </a:r>
            <a:r>
              <a:rPr lang="en-US" sz="2000" dirty="0"/>
              <a:t>++) { </a:t>
            </a:r>
            <a:r>
              <a:rPr lang="en-US" sz="2000" dirty="0" err="1"/>
              <a:t>holidayList</a:t>
            </a:r>
            <a:r>
              <a:rPr lang="en-US" sz="2000" dirty="0"/>
              <a:t>[</a:t>
            </a:r>
            <a:r>
              <a:rPr lang="en-US" sz="2000" dirty="0" err="1"/>
              <a:t>i</a:t>
            </a:r>
            <a:r>
              <a:rPr lang="en-US" sz="2000" dirty="0"/>
              <a:t>] = new Date(); 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Both </a:t>
            </a:r>
            <a:r>
              <a:rPr lang="en-US" sz="2000" dirty="0">
                <a:solidFill>
                  <a:srgbClr val="FF0000"/>
                </a:solidFill>
              </a:rPr>
              <a:t>array indexed variables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FF0000"/>
                </a:solidFill>
              </a:rPr>
              <a:t>entire arrays</a:t>
            </a:r>
            <a:r>
              <a:rPr lang="en-US" sz="2000" dirty="0"/>
              <a:t> can be used as arguments to methods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20421596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Arrays and Reference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C8627A-328F-5642-AD89-2C6B237D4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95" y="1131726"/>
            <a:ext cx="7065818" cy="545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911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Arrays and Reference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ADB8E5-C4F2-F942-8A46-B95A72B12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233"/>
            <a:ext cx="7124700" cy="4483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78F36E-C665-5F4B-AB26-52C6B8DB1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52" y="4891293"/>
            <a:ext cx="1612900" cy="1638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9747D-9F4B-1C49-AFB1-51410BF81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252" y="317075"/>
            <a:ext cx="5816600" cy="3340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947A9A-B703-1F4C-8748-10F677CE06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0748" y="3860135"/>
            <a:ext cx="26543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323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Command Line inputs/arguments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351E9D-5F19-6147-A0B6-8B9E19930B2D}"/>
              </a:ext>
            </a:extLst>
          </p:cNvPr>
          <p:cNvSpPr txBox="1">
            <a:spLocks/>
          </p:cNvSpPr>
          <p:nvPr/>
        </p:nvSpPr>
        <p:spPr>
          <a:xfrm>
            <a:off x="337752" y="1196546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First argument: </a:t>
            </a:r>
            <a:r>
              <a:rPr lang="en-US" sz="2000" dirty="0" err="1"/>
              <a:t>args</a:t>
            </a:r>
            <a:r>
              <a:rPr lang="en-US" sz="2000" dirty="0"/>
              <a:t>[0], second argument: </a:t>
            </a:r>
            <a:r>
              <a:rPr lang="en-US" sz="2000" dirty="0" err="1"/>
              <a:t>args</a:t>
            </a:r>
            <a:r>
              <a:rPr lang="en-US" sz="2000" dirty="0"/>
              <a:t>[1]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Each of these arguments is a string (need to convert to other types for use)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64BA93-48B2-8B42-8D74-8433AEA46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11" y="2014657"/>
            <a:ext cx="7150100" cy="2120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E25AE3-BB61-944F-8B3A-23E52A0C5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758" y="1764982"/>
            <a:ext cx="6644242" cy="5295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409F94-FA92-8B4E-BEB6-8FF50B9F5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11" y="4537153"/>
            <a:ext cx="58293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802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Arrays and Reference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E2A327-A3D3-7649-8D2B-9E6308154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63" y="127647"/>
            <a:ext cx="7150100" cy="4889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FB3E9E-EDB5-C140-9082-2BB85F693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079" y="3678910"/>
            <a:ext cx="3289300" cy="3403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491181-83AD-ED43-B2D8-BF3D5D516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2198" y="631047"/>
            <a:ext cx="6746973" cy="482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0DD30F-5594-1E4C-B3D3-56405D1405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9305" y="3619840"/>
            <a:ext cx="21463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1366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for-each loop to go through array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2AB4F7-AF43-7C4C-8CCA-F4A8456DE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50" y="1114549"/>
            <a:ext cx="6032500" cy="4165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E9C3A9-BBA7-C44D-8844-81823932C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740" y="4572000"/>
            <a:ext cx="1536700" cy="228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C12A20-90B5-CF4A-BA33-7F4DF513A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112" y="1139949"/>
            <a:ext cx="5981700" cy="411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813A08-5F3D-344B-8460-807E52FB6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8268" y="4730750"/>
            <a:ext cx="21209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353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Avoid privacy leak for array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F1D3B0B-E43E-3D46-BDF9-4A4EB9F0ADA3}"/>
              </a:ext>
            </a:extLst>
          </p:cNvPr>
          <p:cNvSpPr txBox="1">
            <a:spLocks/>
          </p:cNvSpPr>
          <p:nvPr/>
        </p:nvSpPr>
        <p:spPr>
          <a:xfrm>
            <a:off x="620821" y="-360771"/>
            <a:ext cx="10950358" cy="43375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Array is a mutable object, don’t give an array directly, but create a new one and copy all values.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350CE4-5BCE-CD40-9507-441C1CDEA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709" y="1680684"/>
            <a:ext cx="5399928" cy="22174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F3CE8E-2554-334C-B0A9-64E0A248D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681" y="4201915"/>
            <a:ext cx="6475353" cy="228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06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Command Line inputs/arguments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351E9D-5F19-6147-A0B6-8B9E19930B2D}"/>
              </a:ext>
            </a:extLst>
          </p:cNvPr>
          <p:cNvSpPr txBox="1">
            <a:spLocks/>
          </p:cNvSpPr>
          <p:nvPr/>
        </p:nvSpPr>
        <p:spPr>
          <a:xfrm>
            <a:off x="337752" y="1196546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First argument: </a:t>
            </a:r>
            <a:r>
              <a:rPr lang="en-US" sz="2000" dirty="0" err="1"/>
              <a:t>args</a:t>
            </a:r>
            <a:r>
              <a:rPr lang="en-US" sz="2000" dirty="0"/>
              <a:t>[0], second argument: </a:t>
            </a:r>
            <a:r>
              <a:rPr lang="en-US" sz="2000" dirty="0" err="1"/>
              <a:t>args</a:t>
            </a:r>
            <a:r>
              <a:rPr lang="en-US" sz="2000" dirty="0"/>
              <a:t>[1]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Each of these arguments is a string (need to convert to other types for use)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64BA93-48B2-8B42-8D74-8433AEA46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11" y="2014657"/>
            <a:ext cx="7150100" cy="2120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E25AE3-BB61-944F-8B3A-23E52A0C5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465" y="1822932"/>
            <a:ext cx="6644242" cy="5295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409F94-FA92-8B4E-BEB6-8FF50B9F5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11" y="4537153"/>
            <a:ext cx="58293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3577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Selection Sort in Array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CF8B71-B355-E648-98CF-F9400F913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76" y="1199663"/>
            <a:ext cx="9803470" cy="50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809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Selection Sort in Array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F5B0F8-3645-E342-8B9E-1429C84A6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443" y="1255859"/>
            <a:ext cx="9292936" cy="532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367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Selection Sort in Array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3853D9-7BC9-1E45-9535-D3C0ABAB5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91" y="1240977"/>
            <a:ext cx="5874327" cy="4609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554AD1-D7D6-E44A-9013-318D87A08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300" y="1685284"/>
            <a:ext cx="28194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7971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Enumerated Type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6396B3-AA0B-E94B-A952-B20FC405F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82" y="1835531"/>
            <a:ext cx="6553199" cy="1511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EEA515-2512-9546-B7E8-35EF6FEA9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81" y="3662733"/>
            <a:ext cx="6553200" cy="28702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4DA69C7-0152-9141-A51C-BFAE091C4FDA}"/>
              </a:ext>
            </a:extLst>
          </p:cNvPr>
          <p:cNvSpPr txBox="1">
            <a:spLocks/>
          </p:cNvSpPr>
          <p:nvPr/>
        </p:nvSpPr>
        <p:spPr>
          <a:xfrm>
            <a:off x="620821" y="-360771"/>
            <a:ext cx="10950358" cy="43375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Work likes String but one variable can only be set to within the fixed items. Perfectly fit with switch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28288925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/>
              <a:t>ArrayList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DA69C7-0152-9141-A51C-BFAE091C4FDA}"/>
              </a:ext>
            </a:extLst>
          </p:cNvPr>
          <p:cNvSpPr txBox="1">
            <a:spLocks/>
          </p:cNvSpPr>
          <p:nvPr/>
        </p:nvSpPr>
        <p:spPr>
          <a:xfrm>
            <a:off x="705662" y="591371"/>
            <a:ext cx="10950358" cy="43375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An object that can works like array, but change length and less </a:t>
            </a:r>
            <a:r>
              <a:rPr lang="en-US" sz="2000" dirty="0" err="1"/>
              <a:t>effeciently</a:t>
            </a:r>
            <a:r>
              <a:rPr lang="en-US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class </a:t>
            </a:r>
            <a:r>
              <a:rPr lang="en-US" sz="2000" dirty="0" err="1"/>
              <a:t>ArrayList</a:t>
            </a:r>
            <a:r>
              <a:rPr lang="en-US" sz="2000" dirty="0"/>
              <a:t> is implemented using an array as a </a:t>
            </a:r>
            <a:r>
              <a:rPr lang="en-US" sz="2000" dirty="0">
                <a:solidFill>
                  <a:srgbClr val="FF0000"/>
                </a:solidFill>
              </a:rPr>
              <a:t>private instance variable </a:t>
            </a:r>
            <a:r>
              <a:rPr lang="en-US" sz="2000" dirty="0"/>
              <a:t>– When this hidden array is full, a new larger hidden array is created and the data is transferred to this new array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An </a:t>
            </a:r>
            <a:r>
              <a:rPr lang="en-US" sz="2000" dirty="0" err="1">
                <a:solidFill>
                  <a:srgbClr val="FF0000"/>
                </a:solidFill>
              </a:rPr>
              <a:t>ArrayList</a:t>
            </a:r>
            <a:r>
              <a:rPr lang="en-US" sz="2000" dirty="0">
                <a:solidFill>
                  <a:srgbClr val="FF0000"/>
                </a:solidFill>
              </a:rPr>
              <a:t> is less efficient than an array</a:t>
            </a:r>
            <a:br>
              <a:rPr lang="en-US" sz="2000" dirty="0"/>
            </a:br>
            <a:r>
              <a:rPr lang="en-US" sz="2000" dirty="0"/>
              <a:t>It does not have the convenient square bracket notation</a:t>
            </a:r>
            <a:br>
              <a:rPr lang="en-US" sz="2000" dirty="0"/>
            </a:br>
            <a:r>
              <a:rPr lang="en-US" sz="2000" dirty="0"/>
              <a:t>The base type of an </a:t>
            </a:r>
            <a:r>
              <a:rPr lang="en-US" sz="2000" dirty="0" err="1"/>
              <a:t>ArrayList</a:t>
            </a:r>
            <a:r>
              <a:rPr lang="en-US" sz="2000" dirty="0"/>
              <a:t> must be a class type or interface type (or other reference type): it cannot be a primitive type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ArrayList</a:t>
            </a:r>
            <a:r>
              <a:rPr lang="en-US" sz="2000" dirty="0"/>
              <a:t> come with many powerful methods you can use.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1C8CF3-3785-B843-9E81-55330AD1C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615" y="3332849"/>
            <a:ext cx="4137094" cy="30488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F03D13-7D1D-5F49-AFFD-D777701C6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6990" y="3396679"/>
            <a:ext cx="20701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173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338" y="248249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/>
              <a:t>Multidimendional</a:t>
            </a:r>
            <a:r>
              <a:rPr lang="en-US" dirty="0"/>
              <a:t> Arrays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DA69C7-0152-9141-A51C-BFAE091C4FDA}"/>
              </a:ext>
            </a:extLst>
          </p:cNvPr>
          <p:cNvSpPr txBox="1">
            <a:spLocks/>
          </p:cNvSpPr>
          <p:nvPr/>
        </p:nvSpPr>
        <p:spPr>
          <a:xfrm>
            <a:off x="809357" y="1421336"/>
            <a:ext cx="10950358" cy="43375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Multidimensional arrays are declared and created in the same ways as one-dimensional arrays.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double[][]table = new double[100][10];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int[][][] figure = new int[10][20][30];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Person[][] = new Person[10][100];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Two-dimensional array is array of arrays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char[][] page = new char[30][100];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page.length</a:t>
            </a:r>
            <a:r>
              <a:rPr lang="en-US" sz="2000" dirty="0"/>
              <a:t> is equal to 30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page[0].length is equal to 100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Ragged array: an array that has 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different number of elements per row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1303749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/>
              <a:t>Multidimendional</a:t>
            </a:r>
            <a:r>
              <a:rPr lang="en-US" dirty="0"/>
              <a:t> Arrays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8E34CE-F921-6C48-AA26-96A288B7B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345" y="274630"/>
            <a:ext cx="8387231" cy="59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8564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/>
              <a:t>Multidimendional</a:t>
            </a:r>
            <a:r>
              <a:rPr lang="en-US" dirty="0"/>
              <a:t> Arrays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B798B-28F9-8541-AF46-2E9B6D47B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110" y="418448"/>
            <a:ext cx="9906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224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328632-3BB1-534E-BD7D-BF8D740A8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810" y="2176159"/>
            <a:ext cx="2527300" cy="2933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F8CE5-C7E4-024D-829F-7C25BDB3A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481" y="1503672"/>
            <a:ext cx="6197600" cy="4445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121C634-C901-1D47-9DF4-FFCEA10DF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338" y="248249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/>
              <a:t>Multidimendional</a:t>
            </a:r>
            <a:r>
              <a:rPr lang="en-US" dirty="0"/>
              <a:t> Arrays</a:t>
            </a:r>
          </a:p>
        </p:txBody>
      </p:sp>
    </p:spTree>
    <p:extLst>
      <p:ext uri="{BB962C8B-B14F-4D97-AF65-F5344CB8AC3E}">
        <p14:creationId xmlns:p14="http://schemas.microsoft.com/office/powerpoint/2010/main" val="15279232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Unified Modeling Language(UML)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DA69C7-0152-9141-A51C-BFAE091C4FDA}"/>
              </a:ext>
            </a:extLst>
          </p:cNvPr>
          <p:cNvSpPr txBox="1">
            <a:spLocks/>
          </p:cNvSpPr>
          <p:nvPr/>
        </p:nvSpPr>
        <p:spPr>
          <a:xfrm>
            <a:off x="620821" y="1111135"/>
            <a:ext cx="10950358" cy="5535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type of structure diagram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Describe the structure of a system by showing the system’s </a:t>
            </a:r>
            <a:r>
              <a:rPr lang="en-US" sz="2000" dirty="0">
                <a:solidFill>
                  <a:srgbClr val="FF0000"/>
                </a:solidFill>
              </a:rPr>
              <a:t>classes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attributes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methods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FF0000"/>
                </a:solidFill>
              </a:rPr>
              <a:t>relationship</a:t>
            </a:r>
            <a:r>
              <a:rPr lang="en-US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data specification for each piece of data in a UML diagram consists of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its name, followed by a colon, followed by its type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Each name is preceded by a character that specifies its access type: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minus sign (-) indicates private access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plus sign (+) indicates public access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sharp (#) indicates protected access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tilde (~) indicates package access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Missing members are indicated with an ellipsis (three dots)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UML has various ways to indicate the information flow from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one class object to another using different sorts of </a:t>
            </a:r>
            <a:r>
              <a:rPr lang="en-US" sz="2000" dirty="0">
                <a:solidFill>
                  <a:srgbClr val="FF0000"/>
                </a:solidFill>
              </a:rPr>
              <a:t>annotated arrows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UML has annotations for class groupings into packages,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for inheritance, and for other interactions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F1B799-48B8-9048-90FA-279F19E45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078" y="2693340"/>
            <a:ext cx="3472982" cy="364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705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Command Line inputs/arguments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351E9D-5F19-6147-A0B6-8B9E19930B2D}"/>
              </a:ext>
            </a:extLst>
          </p:cNvPr>
          <p:cNvSpPr txBox="1">
            <a:spLocks/>
          </p:cNvSpPr>
          <p:nvPr/>
        </p:nvSpPr>
        <p:spPr>
          <a:xfrm>
            <a:off x="337752" y="1196546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Convert to 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Integer.parseInt</a:t>
            </a:r>
            <a:r>
              <a:rPr lang="en-US" sz="2000" dirty="0"/>
              <a:t>(String)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1DAA8E-B24B-6949-8B21-75E0600A4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87" y="1932746"/>
            <a:ext cx="8386118" cy="29925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C548F5-FAFC-0246-8EAD-5677C6FEF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87" y="5084770"/>
            <a:ext cx="59055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507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/>
              <a:t>Multidimendional</a:t>
            </a:r>
            <a:r>
              <a:rPr lang="en-US" dirty="0"/>
              <a:t> Arrays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7B2298-484C-014E-8F59-1021CA7E6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32" y="393900"/>
            <a:ext cx="11802177" cy="627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9371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C39F75-6C26-C448-9FD0-D85A53FDE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D29312-B83B-904B-94A3-644841059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17" y="211756"/>
            <a:ext cx="11940766" cy="608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308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package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DA69C7-0152-9141-A51C-BFAE091C4FDA}"/>
              </a:ext>
            </a:extLst>
          </p:cNvPr>
          <p:cNvSpPr txBox="1">
            <a:spLocks/>
          </p:cNvSpPr>
          <p:nvPr/>
        </p:nvSpPr>
        <p:spPr>
          <a:xfrm>
            <a:off x="620821" y="1111135"/>
            <a:ext cx="10950358" cy="5535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Java uses packages to form libraries of classes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package is a group of classes that have been placed in a directory or folder, and that can be used in any program that includes an import statement that names the package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import statement must be located at the beginning of the program file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import </a:t>
            </a:r>
            <a:r>
              <a:rPr lang="en-US" sz="2000" dirty="0" err="1"/>
              <a:t>java.util.Scanner</a:t>
            </a:r>
            <a:r>
              <a:rPr lang="en-US" sz="2000" dirty="0"/>
              <a:t>; to use Scanner object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import </a:t>
            </a:r>
            <a:r>
              <a:rPr lang="en-US" sz="2000" dirty="0" err="1"/>
              <a:t>java.util</a:t>
            </a:r>
            <a:r>
              <a:rPr lang="en-US" sz="2000" dirty="0"/>
              <a:t>.* makes all the classes in a package available instead of just one class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Drawbacks of using *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Worse readability of code due to lack of info of which package is used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Possibly longer compilation time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Larger possibility of conflict of package names with other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To make a package, group all the classes together into a single directory (folder), and add the following package statement to the beginning of each java file for those classes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package </a:t>
            </a:r>
            <a:r>
              <a:rPr lang="en-US" sz="2000" dirty="0" err="1">
                <a:solidFill>
                  <a:srgbClr val="FF0000"/>
                </a:solidFill>
              </a:rPr>
              <a:t>package_name</a:t>
            </a:r>
            <a:r>
              <a:rPr lang="en-US" sz="2000" dirty="0">
                <a:solidFill>
                  <a:srgbClr val="FF0000"/>
                </a:solidFill>
              </a:rPr>
              <a:t>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Only the .class files must be in the directory or folder, the .java files are optional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Only blank lines and comments may precede the package statement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there are both import and package statements, the package statement must precede any import statements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24831804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CLASSPATH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DA69C7-0152-9141-A51C-BFAE091C4FDA}"/>
              </a:ext>
            </a:extLst>
          </p:cNvPr>
          <p:cNvSpPr txBox="1">
            <a:spLocks/>
          </p:cNvSpPr>
          <p:nvPr/>
        </p:nvSpPr>
        <p:spPr>
          <a:xfrm>
            <a:off x="620821" y="1111134"/>
            <a:ext cx="10950358" cy="5746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Java needs two things to find the directory for a package: the </a:t>
            </a:r>
            <a:r>
              <a:rPr lang="en-US" sz="2000" dirty="0">
                <a:solidFill>
                  <a:srgbClr val="FF0000"/>
                </a:solidFill>
              </a:rPr>
              <a:t>name of the package</a:t>
            </a:r>
            <a:r>
              <a:rPr lang="en-US" sz="2000" dirty="0"/>
              <a:t> and the </a:t>
            </a:r>
            <a:r>
              <a:rPr lang="en-US" sz="2000" dirty="0">
                <a:solidFill>
                  <a:srgbClr val="FF0000"/>
                </a:solidFill>
              </a:rPr>
              <a:t>value of the CLASSPATH variable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When a package is stored in a subdirectory of the directory containing another package, importing the enclosing package does not import the subdirectory package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import </a:t>
            </a:r>
            <a:r>
              <a:rPr lang="en-US" sz="2000" dirty="0" err="1">
                <a:solidFill>
                  <a:srgbClr val="FF0000"/>
                </a:solidFill>
              </a:rPr>
              <a:t>utilities.numericstuff</a:t>
            </a:r>
            <a:r>
              <a:rPr lang="en-US" sz="2000" dirty="0">
                <a:solidFill>
                  <a:srgbClr val="FF0000"/>
                </a:solidFill>
              </a:rPr>
              <a:t>.*;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import </a:t>
            </a:r>
            <a:r>
              <a:rPr lang="en-US" sz="2000" dirty="0" err="1">
                <a:solidFill>
                  <a:srgbClr val="FF0000"/>
                </a:solidFill>
              </a:rPr>
              <a:t>utilities.numericstuff.statistical</a:t>
            </a:r>
            <a:r>
              <a:rPr lang="en-US" sz="2000" dirty="0">
                <a:solidFill>
                  <a:srgbClr val="FF0000"/>
                </a:solidFill>
              </a:rPr>
              <a:t>.*;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All the classes in the current directory belong to an unnamed package called the default package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As long as the current directory (.) is part of the CLASSPATH variable, all the classes in the default package are automatically available to a program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the CLASSPATH variable is set, the current directory must be included as one of the alternatives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the CLASSPATH variable is not set, then all the class files for a program must be put in the current directory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class path can be manually specified when a class is compiled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add –</a:t>
            </a:r>
            <a:r>
              <a:rPr lang="en-US" sz="2000" dirty="0" err="1"/>
              <a:t>classpath</a:t>
            </a:r>
            <a:r>
              <a:rPr lang="en-US" sz="2000" dirty="0"/>
              <a:t> followed by the desired class path will compile the class, overriding any previous CLASSPATH setting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 the –</a:t>
            </a:r>
            <a:r>
              <a:rPr lang="en-US" sz="2000" dirty="0" err="1"/>
              <a:t>classpath</a:t>
            </a:r>
            <a:r>
              <a:rPr lang="en-US" sz="2000" dirty="0"/>
              <a:t> option again when the class is run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packages provide a way to deal with </a:t>
            </a:r>
            <a:r>
              <a:rPr lang="en-US" sz="2000" dirty="0">
                <a:solidFill>
                  <a:srgbClr val="FF0000"/>
                </a:solidFill>
              </a:rPr>
              <a:t>name clashes</a:t>
            </a:r>
            <a:r>
              <a:rPr lang="en-US" sz="2000" dirty="0"/>
              <a:t>: a situation in which two classes have the same name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ambiguity can be resolved by using the fully qualified name (i.e., precede the class name by its package name) to distinguish between each class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package_name.ClassName</a:t>
            </a:r>
            <a:r>
              <a:rPr lang="en-US" sz="2000" dirty="0"/>
              <a:t> </a:t>
            </a:r>
          </a:p>
          <a:p>
            <a:pPr lvl="1"/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18350080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/>
              <a:t>javadoc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DA69C7-0152-9141-A51C-BFAE091C4FDA}"/>
              </a:ext>
            </a:extLst>
          </p:cNvPr>
          <p:cNvSpPr txBox="1">
            <a:spLocks/>
          </p:cNvSpPr>
          <p:nvPr/>
        </p:nvSpPr>
        <p:spPr>
          <a:xfrm>
            <a:off x="620821" y="1111134"/>
            <a:ext cx="10950358" cy="5746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Java has a program called </a:t>
            </a:r>
            <a:r>
              <a:rPr lang="en-US" sz="2000" dirty="0" err="1"/>
              <a:t>javadoc</a:t>
            </a:r>
            <a:r>
              <a:rPr lang="en-US" sz="2000" dirty="0"/>
              <a:t> that automatically extracts the interface from a class definition and produces documentation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dirty="0" err="1"/>
              <a:t>javadoc</a:t>
            </a:r>
            <a:r>
              <a:rPr lang="en-US" sz="2000" dirty="0"/>
              <a:t> program extracts class headings, the headings for some comments, and headings for all public methods, instance variables, and static variables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 the normal default mode, no method bodies or private items are extracted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To extract a comment, the following must be true: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comment must immediately precede a public class or method definition, or some other public item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comment must be a block comment, and the opening /* must contain an extra*(/** . . . */)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 addition to any general information, the comment preceding a public method definition should include descriptions of parameters, any value returned, and any exceptions that might be thrown</a:t>
            </a:r>
            <a:br>
              <a:rPr lang="en-US" sz="2000" dirty="0"/>
            </a:b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13594465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Inheritance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DA69C7-0152-9141-A51C-BFAE091C4FDA}"/>
              </a:ext>
            </a:extLst>
          </p:cNvPr>
          <p:cNvSpPr txBox="1">
            <a:spLocks/>
          </p:cNvSpPr>
          <p:nvPr/>
        </p:nvSpPr>
        <p:spPr>
          <a:xfrm>
            <a:off x="620821" y="1111134"/>
            <a:ext cx="10950358" cy="5746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Inheritance is one of the main techniques of object-oriented programming (OOP)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very general form of a class is first defined and compiled, and then more specialized versions of the class are defined by adding instance variables and methods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specialized classes are said to inherit the methods and instance variables of the general class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Inheritance is the process by which a new class is created from another 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new class is called a derived/child/sub</a:t>
            </a:r>
            <a:r>
              <a:rPr lang="zh-CN" altLang="en-US" sz="2000" dirty="0"/>
              <a:t> </a:t>
            </a:r>
            <a:r>
              <a:rPr lang="en-US" sz="2000" dirty="0"/>
              <a:t>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original class is called the base/parent/super class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derived class automatically has all the instance variables and methods that the base class has, and it can have additional methods and/or instance variables as well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public class </a:t>
            </a:r>
            <a:r>
              <a:rPr lang="en-US" sz="2000" dirty="0" err="1">
                <a:solidFill>
                  <a:srgbClr val="FF0000"/>
                </a:solidFill>
              </a:rPr>
              <a:t>HourlyEmployee</a:t>
            </a:r>
            <a:r>
              <a:rPr lang="en-US" sz="2000" dirty="0">
                <a:solidFill>
                  <a:srgbClr val="FF0000"/>
                </a:solidFill>
              </a:rPr>
              <a:t> extends Employee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Class Employee defines the instance variables name and </a:t>
            </a:r>
            <a:r>
              <a:rPr lang="en-US" sz="2000" dirty="0" err="1"/>
              <a:t>hireDate</a:t>
            </a:r>
            <a:r>
              <a:rPr lang="en-US" sz="2000" dirty="0"/>
              <a:t> in its class definition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Class </a:t>
            </a:r>
            <a:r>
              <a:rPr lang="en-US" sz="2000" dirty="0" err="1"/>
              <a:t>HourlyEmployee</a:t>
            </a:r>
            <a:r>
              <a:rPr lang="en-US" sz="2000" dirty="0"/>
              <a:t> has additional instance variables </a:t>
            </a:r>
            <a:r>
              <a:rPr lang="en-US" sz="2000" dirty="0" err="1"/>
              <a:t>wageRate</a:t>
            </a:r>
            <a:r>
              <a:rPr lang="en-US" sz="2000" dirty="0"/>
              <a:t> and hours that are specified in its class definition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Inherited Members: The derived class inherits all the public methods, all the instance variables, and all the static variables from the base class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class that is a parent of a parent . . . of another class is called an ancestor 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class A is an ancestor of class B, then class B can be called a descendent of class 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32295312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Inheritance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38270A-B0CA-BD47-8053-D336223B6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32" y="1212188"/>
            <a:ext cx="11456555" cy="49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487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Inheritance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C9ECDC-D55B-D046-951B-D54102962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444" y="1272858"/>
            <a:ext cx="7534933" cy="492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597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Override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DA69C7-0152-9141-A51C-BFAE091C4FDA}"/>
              </a:ext>
            </a:extLst>
          </p:cNvPr>
          <p:cNvSpPr txBox="1">
            <a:spLocks/>
          </p:cNvSpPr>
          <p:nvPr/>
        </p:nvSpPr>
        <p:spPr>
          <a:xfrm>
            <a:off x="620821" y="1111134"/>
            <a:ext cx="10950358" cy="5746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derived class inherits methods from the base class, it can change or override an inherited method if necessary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type returned may not be changed when overriding a method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it is a class type, then the returned type may be changed to that of any descendent class of the returned type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public class </a:t>
            </a:r>
            <a:r>
              <a:rPr lang="en-US" sz="2000" dirty="0" err="1"/>
              <a:t>BaseClass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{...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public Employee </a:t>
            </a:r>
            <a:r>
              <a:rPr lang="en-US" sz="2000" dirty="0" err="1"/>
              <a:t>getSomeone</a:t>
            </a:r>
            <a:r>
              <a:rPr lang="en-US" sz="2000" dirty="0"/>
              <a:t>(int </a:t>
            </a:r>
            <a:r>
              <a:rPr lang="en-US" sz="2000" dirty="0" err="1"/>
              <a:t>someKey</a:t>
            </a:r>
            <a:r>
              <a:rPr lang="en-US" sz="2000" dirty="0"/>
              <a:t>) ...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public class </a:t>
            </a:r>
            <a:r>
              <a:rPr lang="en-US" sz="2000" dirty="0" err="1"/>
              <a:t>DerivedClass</a:t>
            </a:r>
            <a:r>
              <a:rPr lang="en-US" sz="2000" dirty="0"/>
              <a:t> extends </a:t>
            </a:r>
            <a:r>
              <a:rPr lang="en-US" sz="2000" dirty="0" err="1"/>
              <a:t>BaseClass</a:t>
            </a:r>
            <a:r>
              <a:rPr lang="en-US" sz="2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{...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public </a:t>
            </a:r>
            <a:r>
              <a:rPr lang="en-US" sz="2000" dirty="0" err="1"/>
              <a:t>HourlyEmployee</a:t>
            </a:r>
            <a:r>
              <a:rPr lang="en-US" sz="2000" dirty="0"/>
              <a:t> </a:t>
            </a:r>
            <a:r>
              <a:rPr lang="en-US" sz="2000" dirty="0" err="1"/>
              <a:t>getSomeone</a:t>
            </a:r>
            <a:r>
              <a:rPr lang="en-US" sz="2000" dirty="0"/>
              <a:t>(int </a:t>
            </a:r>
            <a:r>
              <a:rPr lang="en-US" sz="2000" dirty="0" err="1"/>
              <a:t>someKey</a:t>
            </a:r>
            <a:r>
              <a:rPr lang="en-US" sz="2000" dirty="0"/>
              <a:t>) ...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access permission of an overridden method can be changed from private in the base class to public (or some other more permissive access) in the derived class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access permission of an overridden method can not be changed from public in the base class to a more restricted access permission in the derived class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When a method is overridden, the new method definition given in the derived class has the exact same number and types of parameters as in the base class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When a method in a derived class has a different signature from the method in the base class, that is overloading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38721441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final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DA69C7-0152-9141-A51C-BFAE091C4FDA}"/>
              </a:ext>
            </a:extLst>
          </p:cNvPr>
          <p:cNvSpPr txBox="1">
            <a:spLocks/>
          </p:cNvSpPr>
          <p:nvPr/>
        </p:nvSpPr>
        <p:spPr>
          <a:xfrm>
            <a:off x="620821" y="1111134"/>
            <a:ext cx="10950358" cy="5746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the modifier </a:t>
            </a:r>
            <a:r>
              <a:rPr lang="en-US" sz="2000" dirty="0">
                <a:solidFill>
                  <a:srgbClr val="FF0000"/>
                </a:solidFill>
              </a:rPr>
              <a:t>final</a:t>
            </a:r>
            <a:r>
              <a:rPr lang="en-US" sz="2000" dirty="0"/>
              <a:t> is placed before the definition of a method, then that method may not be redefined in a derived class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It the modifier </a:t>
            </a:r>
            <a:r>
              <a:rPr lang="en-US" sz="2000" dirty="0">
                <a:solidFill>
                  <a:srgbClr val="FF0000"/>
                </a:solidFill>
              </a:rPr>
              <a:t>final</a:t>
            </a:r>
            <a:r>
              <a:rPr lang="en-US" sz="2000" dirty="0"/>
              <a:t> is placed before the definition of a class, then that class may not be used as a base class to derive other classes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derived class uses a constructor from the base class to initialize all the data inherited from the base 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public </a:t>
            </a:r>
            <a:r>
              <a:rPr lang="en-US" sz="2000" dirty="0" err="1"/>
              <a:t>derivedClass</a:t>
            </a:r>
            <a:r>
              <a:rPr lang="en-US" sz="2000" dirty="0"/>
              <a:t>(int p1, int p2, double p3) {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super(p1, p2);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instanceVariable</a:t>
            </a:r>
            <a:r>
              <a:rPr lang="en-US" sz="2000" dirty="0"/>
              <a:t> = p3;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 }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call to the base class constructor can never use the name of the base class, but uses the keyword </a:t>
            </a:r>
            <a:r>
              <a:rPr lang="en-US" sz="2000" dirty="0">
                <a:solidFill>
                  <a:srgbClr val="FF0000"/>
                </a:solidFill>
              </a:rPr>
              <a:t>super</a:t>
            </a:r>
            <a:r>
              <a:rPr lang="en-US" sz="2000" dirty="0"/>
              <a:t> instead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call to </a:t>
            </a:r>
            <a:r>
              <a:rPr lang="en-US" sz="2000" dirty="0">
                <a:solidFill>
                  <a:srgbClr val="FF0000"/>
                </a:solidFill>
              </a:rPr>
              <a:t>super</a:t>
            </a:r>
            <a:r>
              <a:rPr lang="en-US" sz="2000" dirty="0"/>
              <a:t> must always be the first action taken in a constructor definition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An instance variable cannot be used as an argument to </a:t>
            </a:r>
            <a:r>
              <a:rPr lang="en-US" sz="2000" dirty="0">
                <a:solidFill>
                  <a:srgbClr val="FF0000"/>
                </a:solidFill>
              </a:rPr>
              <a:t>super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a derived class constructor does not include an invocation of </a:t>
            </a:r>
            <a:r>
              <a:rPr lang="en-US" sz="2000" dirty="0">
                <a:solidFill>
                  <a:srgbClr val="FF0000"/>
                </a:solidFill>
              </a:rPr>
              <a:t>super</a:t>
            </a:r>
            <a:r>
              <a:rPr lang="en-US" sz="2000" dirty="0"/>
              <a:t>, then the no-argument constructor of the base class will automatically be invoked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Within the definition of a constructor for a class, this can be used as a name for invoking another constructor in the same class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it is necessary to include a call to both super and this, the call using this must be made first, and then the constructor that is called must call super as its first action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no-argument constructor uses this to invoke an explicit-value constructor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public </a:t>
            </a:r>
            <a:r>
              <a:rPr lang="en-US" sz="2000" dirty="0" err="1"/>
              <a:t>ClassName</a:t>
            </a:r>
            <a:r>
              <a:rPr lang="en-US" sz="2000" dirty="0"/>
              <a:t>()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{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this(argument1, argument2);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}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public </a:t>
            </a:r>
            <a:r>
              <a:rPr lang="en-AU" sz="2000" dirty="0" err="1"/>
              <a:t>ClassName</a:t>
            </a:r>
            <a:r>
              <a:rPr lang="en-AU" sz="2000" dirty="0"/>
              <a:t>(type1 param1, type2 param2)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{ ...} </a:t>
            </a:r>
          </a:p>
          <a:p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2060623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Conditional Operator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351E9D-5F19-6147-A0B6-8B9E19930B2D}"/>
              </a:ext>
            </a:extLst>
          </p:cNvPr>
          <p:cNvSpPr txBox="1">
            <a:spLocks/>
          </p:cNvSpPr>
          <p:nvPr/>
        </p:nvSpPr>
        <p:spPr>
          <a:xfrm>
            <a:off x="316732" y="0"/>
            <a:ext cx="10950358" cy="5386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0000"/>
                </a:solidFill>
              </a:rPr>
              <a:t>Alternative for if-else statement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lvl="1"/>
            <a:r>
              <a:rPr lang="en-US" sz="10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lvl="1"/>
            <a:r>
              <a:rPr lang="en-US" sz="10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02CF00-435E-6046-9785-CB7B662AD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69" y="1695966"/>
            <a:ext cx="6756400" cy="2959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C917DE-E90B-F044-B2D4-749BB776F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58" y="4971690"/>
            <a:ext cx="57023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6292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this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DA69C7-0152-9141-A51C-BFAE091C4FDA}"/>
              </a:ext>
            </a:extLst>
          </p:cNvPr>
          <p:cNvSpPr txBox="1">
            <a:spLocks/>
          </p:cNvSpPr>
          <p:nvPr/>
        </p:nvSpPr>
        <p:spPr>
          <a:xfrm>
            <a:off x="620821" y="1111134"/>
            <a:ext cx="10950358" cy="5746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public </a:t>
            </a:r>
            <a:r>
              <a:rPr lang="en-US" sz="2000" dirty="0" err="1"/>
              <a:t>HourlyEmployee</a:t>
            </a:r>
            <a:r>
              <a:rPr lang="en-US" sz="2000" dirty="0"/>
              <a:t>()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{ this("No name", new Date(), 0, 0); }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public </a:t>
            </a:r>
            <a:r>
              <a:rPr lang="en-US" sz="2000" dirty="0" err="1"/>
              <a:t>HourlyEmployee</a:t>
            </a:r>
            <a:r>
              <a:rPr lang="en-US" sz="2000" dirty="0"/>
              <a:t>(String </a:t>
            </a:r>
            <a:r>
              <a:rPr lang="en-US" sz="2000" dirty="0" err="1"/>
              <a:t>theName</a:t>
            </a:r>
            <a:r>
              <a:rPr lang="en-US" sz="2000" dirty="0"/>
              <a:t>, Date </a:t>
            </a:r>
            <a:r>
              <a:rPr lang="en-US" sz="2000" dirty="0" err="1"/>
              <a:t>theDate</a:t>
            </a:r>
            <a:r>
              <a:rPr lang="en-US" sz="2000" dirty="0"/>
              <a:t>, double </a:t>
            </a:r>
            <a:r>
              <a:rPr lang="en-US" sz="2000" dirty="0" err="1"/>
              <a:t>theWageRate</a:t>
            </a:r>
            <a:r>
              <a:rPr lang="en-US" sz="2000" dirty="0"/>
              <a:t>, double </a:t>
            </a:r>
            <a:r>
              <a:rPr lang="en-US" sz="2000" dirty="0" err="1"/>
              <a:t>theHours</a:t>
            </a:r>
            <a:r>
              <a:rPr lang="en-US" sz="2000" dirty="0"/>
              <a:t>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an object of a derived class has the type of every one of its ancestor classes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an object of a derived class can be assigned to a variable of any ancestor type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derived class object can be used anyplace that an object of any of its ancestor types can be used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An ancestor type can never be used in place of one of its derived types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An instance variable that is private in a base class is not accessible by name in the definition of a method in any other class, not even in a method definition of a derived 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private instance variables of a class were accessible in method definitions of a derived class, then anytime someone wanted to access a private instance variable, they would only need to create a derived class, and access it in a method of that class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private methods of the base class are like private variables in terms of not being directly available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should not be a problem because private methods should just be used as helping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Thanks to inheritance, most of the standard Java library classes can be enhanced by defining a derived class with additional methods 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3984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this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E609E2-9FCD-4049-9EC4-4646C4DA1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34" y="439255"/>
            <a:ext cx="10209484" cy="597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801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this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E6C688-8219-1E4F-AA07-686A88DFA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68" y="-226911"/>
            <a:ext cx="11053864" cy="41196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B0DFBE-32F5-4946-8EC0-84AAF1F87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67" y="3429000"/>
            <a:ext cx="1105386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8950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Access Modifiers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673286-BA96-AF42-AE28-9A2A997E4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159" y="1117917"/>
            <a:ext cx="6034573" cy="533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090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protected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DA69C7-0152-9141-A51C-BFAE091C4FDA}"/>
              </a:ext>
            </a:extLst>
          </p:cNvPr>
          <p:cNvSpPr txBox="1">
            <a:spLocks/>
          </p:cNvSpPr>
          <p:nvPr/>
        </p:nvSpPr>
        <p:spPr>
          <a:xfrm>
            <a:off x="620821" y="1111134"/>
            <a:ext cx="10950358" cy="5746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a method or instance variable is modified by protected (rather than public or private), then it can be accessed by name Inside any class derived from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An instance variable or method definition that is </a:t>
            </a:r>
            <a:r>
              <a:rPr lang="en-US" sz="2000" dirty="0">
                <a:solidFill>
                  <a:srgbClr val="FF0000"/>
                </a:solidFill>
              </a:rPr>
              <a:t>not preceded with a modifier</a:t>
            </a:r>
            <a:r>
              <a:rPr lang="en-US" sz="2000" dirty="0"/>
              <a:t> has package access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Instance variables or methods having package access can be accessed by name inside the definition of any class in the same package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It is only valid to use super to invoke a method from a direct parent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For example, if the Employee class were derived from the class Person, and the </a:t>
            </a:r>
            <a:r>
              <a:rPr lang="en-US" sz="2000" dirty="0" err="1"/>
              <a:t>HourlyEmployee</a:t>
            </a:r>
            <a:r>
              <a:rPr lang="en-US" sz="2000" dirty="0"/>
              <a:t> class were derived form the class Employee, it would not be possible to invoke the </a:t>
            </a:r>
            <a:r>
              <a:rPr lang="en-US" sz="2000" dirty="0" err="1"/>
              <a:t>toString</a:t>
            </a:r>
            <a:r>
              <a:rPr lang="en-US" sz="2000" dirty="0"/>
              <a:t> method of the Person class within a method of the </a:t>
            </a:r>
            <a:r>
              <a:rPr lang="en-US" sz="2000" dirty="0" err="1"/>
              <a:t>HourlyEmployee</a:t>
            </a:r>
            <a:r>
              <a:rPr lang="en-US" sz="2000" dirty="0"/>
              <a:t> class </a:t>
            </a:r>
            <a:r>
              <a:rPr lang="en-US" sz="2000" dirty="0" err="1">
                <a:solidFill>
                  <a:srgbClr val="FF0000"/>
                </a:solidFill>
              </a:rPr>
              <a:t>super.super.toString</a:t>
            </a:r>
            <a:r>
              <a:rPr lang="en-US" sz="2000" dirty="0">
                <a:solidFill>
                  <a:srgbClr val="FF0000"/>
                </a:solidFill>
              </a:rPr>
              <a:t>() // ILLEGAL!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every class is a descendent of the class Object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class Object is in the package </a:t>
            </a:r>
            <a:r>
              <a:rPr lang="en-US" sz="2000" dirty="0" err="1"/>
              <a:t>java.lang</a:t>
            </a:r>
            <a:r>
              <a:rPr lang="en-US" sz="2000" dirty="0"/>
              <a:t> which is always imported automatically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some library methods accept an argument of type Object so they can be used with an argument that is an object of any class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class Object has some methods that every Java class inherits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For </a:t>
            </a:r>
            <a:r>
              <a:rPr lang="en-US" sz="2000" dirty="0" err="1"/>
              <a:t>example,the</a:t>
            </a:r>
            <a:r>
              <a:rPr lang="en-US" sz="2000" dirty="0"/>
              <a:t> equals and </a:t>
            </a:r>
            <a:r>
              <a:rPr lang="en-US" sz="2000" dirty="0" err="1"/>
              <a:t>toString</a:t>
            </a:r>
            <a:r>
              <a:rPr lang="en-US" sz="2000" dirty="0"/>
              <a:t>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Every object inherits the same </a:t>
            </a:r>
            <a:r>
              <a:rPr lang="en-US" sz="2000" dirty="0" err="1"/>
              <a:t>getClass</a:t>
            </a:r>
            <a:r>
              <a:rPr lang="en-US" sz="2000" dirty="0"/>
              <a:t>() method from the Object class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method is marked final, so it cannot be overridden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An invocation of </a:t>
            </a:r>
            <a:r>
              <a:rPr lang="en-US" sz="2000" dirty="0" err="1"/>
              <a:t>getClass</a:t>
            </a:r>
            <a:r>
              <a:rPr lang="en-US" sz="2000" dirty="0"/>
              <a:t>() on an object returns a representation only of the class that was used with new to create the object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results of any two such invocations can be compared with == or != to determine whether or not they represent the exact same class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dirty="0" err="1">
                <a:solidFill>
                  <a:srgbClr val="FF0000"/>
                </a:solidFill>
              </a:rPr>
              <a:t>instanceof</a:t>
            </a:r>
            <a:r>
              <a:rPr lang="en-US" sz="2000" dirty="0"/>
              <a:t> operator checks if an object is of the type given as its second argument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it will return true if Object is the type of any descendent class of </a:t>
            </a:r>
            <a:r>
              <a:rPr lang="en-US" sz="2000" dirty="0" err="1"/>
              <a:t>ClassName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92139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AU" dirty="0"/>
              <a:t>Polymorphism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DA69C7-0152-9141-A51C-BFAE091C4FDA}"/>
              </a:ext>
            </a:extLst>
          </p:cNvPr>
          <p:cNvSpPr txBox="1">
            <a:spLocks/>
          </p:cNvSpPr>
          <p:nvPr/>
        </p:nvSpPr>
        <p:spPr>
          <a:xfrm>
            <a:off x="620821" y="1111134"/>
            <a:ext cx="10950358" cy="5746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There are three main programming mechanisms that constitute object-oriented programming (OOP)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FF0000"/>
                </a:solidFill>
              </a:rPr>
              <a:t>Encapsulation</a:t>
            </a:r>
            <a:r>
              <a:rPr lang="en-AU" sz="2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FF0000"/>
                </a:solidFill>
              </a:rPr>
              <a:t>Inheritance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FF0000"/>
                </a:solidFill>
              </a:rPr>
              <a:t>Polymorphism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Polymorphism is the ability to associate many meanings to one method name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It does this through a special mechanism known as late binding or dynamic binding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Inheritance allows a base class to be defined, and other classes derived from it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Polymorphism allows changes to be made to method definitions in the derived classes, and have those changes apply to the software written for the base class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process of associating a method definition with a method invocation is called binding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the method definition is associated with its invocation when the code is compiled, that is called </a:t>
            </a:r>
            <a:r>
              <a:rPr lang="en-US" sz="2000" dirty="0">
                <a:solidFill>
                  <a:srgbClr val="FF0000"/>
                </a:solidFill>
              </a:rPr>
              <a:t>early binding</a:t>
            </a:r>
            <a:r>
              <a:rPr lang="en-US" sz="2000" dirty="0"/>
              <a:t> or </a:t>
            </a:r>
            <a:r>
              <a:rPr lang="en-US" sz="2000" dirty="0">
                <a:solidFill>
                  <a:srgbClr val="FF0000"/>
                </a:solidFill>
              </a:rPr>
              <a:t>static binding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the method definition is associated with its invocation when the method is invoked (at run time), that is called </a:t>
            </a:r>
            <a:r>
              <a:rPr lang="en-US" sz="2000" dirty="0">
                <a:solidFill>
                  <a:srgbClr val="FF0000"/>
                </a:solidFill>
              </a:rPr>
              <a:t>late binding</a:t>
            </a:r>
            <a:r>
              <a:rPr lang="en-US" sz="2000" dirty="0"/>
              <a:t> or </a:t>
            </a:r>
            <a:r>
              <a:rPr lang="en-US" sz="2000" dirty="0">
                <a:solidFill>
                  <a:srgbClr val="FF0000"/>
                </a:solidFill>
              </a:rPr>
              <a:t>dynamic binding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Java uses late binding for all methods (except private, final, and static methods)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Because of late binding, a method can be written in a base class to perform a task, even if portions of that task aren't yet defined </a:t>
            </a:r>
          </a:p>
        </p:txBody>
      </p:sp>
    </p:spTree>
    <p:extLst>
      <p:ext uri="{BB962C8B-B14F-4D97-AF65-F5344CB8AC3E}">
        <p14:creationId xmlns:p14="http://schemas.microsoft.com/office/powerpoint/2010/main" val="2596931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AU" dirty="0"/>
              <a:t>Late Binding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955C76-CBD7-FF4C-9C4F-46AF1BEF2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537" y="1421336"/>
            <a:ext cx="8103190" cy="449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7341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AU" dirty="0"/>
              <a:t>Late Binding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260E14-084E-AD4E-89CE-5FC4F4DCF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040" y="1421336"/>
            <a:ext cx="9934828" cy="451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220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AU" dirty="0"/>
              <a:t>Late Binding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D799BD-AE73-1E46-B9D4-7B72962D9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031" y="1195970"/>
            <a:ext cx="7831759" cy="53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204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AU" dirty="0"/>
              <a:t>Upcasting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DA69C7-0152-9141-A51C-BFAE091C4FDA}"/>
              </a:ext>
            </a:extLst>
          </p:cNvPr>
          <p:cNvSpPr txBox="1">
            <a:spLocks/>
          </p:cNvSpPr>
          <p:nvPr/>
        </p:nvSpPr>
        <p:spPr>
          <a:xfrm>
            <a:off x="620821" y="1111134"/>
            <a:ext cx="10950358" cy="5746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Upcasting</a:t>
            </a:r>
            <a:r>
              <a:rPr lang="en-US" sz="2000" dirty="0"/>
              <a:t> is when an object of a derived class is assigned to a variable of a base class (or any ancestor class)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0000"/>
                </a:solidFill>
              </a:rPr>
              <a:t>Downcasting</a:t>
            </a:r>
            <a:r>
              <a:rPr lang="en-US" sz="2000" dirty="0"/>
              <a:t> is when a type cast is performed from a base class to a derived class (or from any ancestor class to any descendent class)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52260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Conditional Operator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351E9D-5F19-6147-A0B6-8B9E19930B2D}"/>
              </a:ext>
            </a:extLst>
          </p:cNvPr>
          <p:cNvSpPr txBox="1">
            <a:spLocks/>
          </p:cNvSpPr>
          <p:nvPr/>
        </p:nvSpPr>
        <p:spPr>
          <a:xfrm>
            <a:off x="316732" y="0"/>
            <a:ext cx="10950358" cy="5386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If - else if – else statement VS Conditional Operator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8B887A-C8D8-7340-AACD-D42345FFD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65" y="1582006"/>
            <a:ext cx="6146800" cy="4762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3CE6C0-985B-5647-8D21-3AA76012F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235" y="2337656"/>
            <a:ext cx="63373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9682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AU" dirty="0"/>
              <a:t>Abstract Class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DA69C7-0152-9141-A51C-BFAE091C4FDA}"/>
              </a:ext>
            </a:extLst>
          </p:cNvPr>
          <p:cNvSpPr txBox="1">
            <a:spLocks/>
          </p:cNvSpPr>
          <p:nvPr/>
        </p:nvSpPr>
        <p:spPr>
          <a:xfrm>
            <a:off x="620821" y="1111134"/>
            <a:ext cx="10950358" cy="5746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 order to postpone the definition of a method, Java allows an abstract method to be declared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An abstract method has a heading, but no method body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body of the method is defined in the derived classes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class that contains an abstract method is called an abstract class </a:t>
            </a:r>
            <a:r>
              <a:rPr lang="en-US" sz="2000" dirty="0">
                <a:solidFill>
                  <a:srgbClr val="FF0000"/>
                </a:solidFill>
              </a:rPr>
              <a:t>An abstract class must have the modifier abstract included in its class heading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public abstract double </a:t>
            </a:r>
            <a:r>
              <a:rPr lang="en-AU" sz="2000" dirty="0" err="1"/>
              <a:t>getPay</a:t>
            </a:r>
            <a:r>
              <a:rPr lang="en-AU" sz="2000" dirty="0"/>
              <a:t>();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public abstract void </a:t>
            </a:r>
            <a:r>
              <a:rPr lang="en-AU" sz="2000" dirty="0" err="1"/>
              <a:t>doIt</a:t>
            </a:r>
            <a:r>
              <a:rPr lang="en-AU" sz="2000" dirty="0"/>
              <a:t>(int count);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If a derived class of an abstract class adds to or does not define all of the abstract methods, then it is abstract also, and must add abstract to its modifier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A class that has no abstract methods is called a </a:t>
            </a:r>
            <a:r>
              <a:rPr lang="en-AU" sz="2000" dirty="0">
                <a:solidFill>
                  <a:srgbClr val="FF0000"/>
                </a:solidFill>
              </a:rPr>
              <a:t>concrete class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FF0000"/>
                </a:solidFill>
              </a:rPr>
              <a:t>Abstract Class and Interface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When we talk about abstract classes we are defining characteristics of an object type; </a:t>
            </a:r>
            <a:r>
              <a:rPr lang="en-AU" sz="2000" dirty="0">
                <a:solidFill>
                  <a:srgbClr val="FF0000"/>
                </a:solidFill>
              </a:rPr>
              <a:t>specifying what an object is.</a:t>
            </a:r>
            <a:r>
              <a:rPr lang="en-AU" sz="2000" dirty="0"/>
              <a:t>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When we talk about an interface and define capabilities that we promise to provide, we are talking about </a:t>
            </a:r>
            <a:r>
              <a:rPr lang="en-AU" sz="2000" dirty="0">
                <a:solidFill>
                  <a:srgbClr val="FF0000"/>
                </a:solidFill>
              </a:rPr>
              <a:t>establishing a contract about what the object can do.</a:t>
            </a:r>
          </a:p>
        </p:txBody>
      </p:sp>
    </p:spTree>
    <p:extLst>
      <p:ext uri="{BB962C8B-B14F-4D97-AF65-F5344CB8AC3E}">
        <p14:creationId xmlns:p14="http://schemas.microsoft.com/office/powerpoint/2010/main" val="38134617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AU" dirty="0"/>
              <a:t>Abstract Class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403265-710B-A64A-BA7D-B91DA08AC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558" y="1217357"/>
            <a:ext cx="8131163" cy="544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44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46124</TotalTime>
  <Words>5555</Words>
  <Application>Microsoft Macintosh PowerPoint</Application>
  <PresentationFormat>Widescreen</PresentationFormat>
  <Paragraphs>3021</Paragraphs>
  <Slides>91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5" baseType="lpstr">
      <vt:lpstr>Arial</vt:lpstr>
      <vt:lpstr>Calibri</vt:lpstr>
      <vt:lpstr>Calibri Light</vt:lpstr>
      <vt:lpstr>Office Theme</vt:lpstr>
      <vt:lpstr>Java Types</vt:lpstr>
      <vt:lpstr>Java Types</vt:lpstr>
      <vt:lpstr>Pre/Post Increment/Decrement</vt:lpstr>
      <vt:lpstr>printf</vt:lpstr>
      <vt:lpstr>Scanner</vt:lpstr>
      <vt:lpstr>Command Line inputs/arguments</vt:lpstr>
      <vt:lpstr>Command Line inputs/arguments</vt:lpstr>
      <vt:lpstr>Conditional Operator</vt:lpstr>
      <vt:lpstr>Conditional Operator</vt:lpstr>
      <vt:lpstr>Compound statement</vt:lpstr>
      <vt:lpstr>Switch</vt:lpstr>
      <vt:lpstr>While VS do-while</vt:lpstr>
      <vt:lpstr>While VS do-while</vt:lpstr>
      <vt:lpstr>Assert</vt:lpstr>
      <vt:lpstr>Assert</vt:lpstr>
      <vt:lpstr>Continue VS Break</vt:lpstr>
      <vt:lpstr>Git Clone a repository </vt:lpstr>
      <vt:lpstr>Git Clone a repository </vt:lpstr>
      <vt:lpstr>Import from File System and Edit Your Code</vt:lpstr>
      <vt:lpstr>Run code with  file input and output</vt:lpstr>
      <vt:lpstr>Compare the Differences</vt:lpstr>
      <vt:lpstr>Compare the Differences</vt:lpstr>
      <vt:lpstr>Commit code change and push</vt:lpstr>
      <vt:lpstr>Commit code change and push</vt:lpstr>
      <vt:lpstr>Do everything on Website</vt:lpstr>
      <vt:lpstr>Classes and Methods</vt:lpstr>
      <vt:lpstr>Methods</vt:lpstr>
      <vt:lpstr>return</vt:lpstr>
      <vt:lpstr>Use returned value</vt:lpstr>
      <vt:lpstr>Parameter and argument</vt:lpstr>
      <vt:lpstr>this</vt:lpstr>
      <vt:lpstr>equal and toString</vt:lpstr>
      <vt:lpstr>Testing methods</vt:lpstr>
      <vt:lpstr>Information hiding and Encapsulation</vt:lpstr>
      <vt:lpstr>Interface</vt:lpstr>
      <vt:lpstr>public and private</vt:lpstr>
      <vt:lpstr>Accessor and Mutator</vt:lpstr>
      <vt:lpstr>Overloading</vt:lpstr>
      <vt:lpstr>Overloading</vt:lpstr>
      <vt:lpstr>Constructor</vt:lpstr>
      <vt:lpstr>Constructor</vt:lpstr>
      <vt:lpstr>static methods and variables</vt:lpstr>
      <vt:lpstr>Wrapper classes for primitive types</vt:lpstr>
      <vt:lpstr>Wrapper classes for primitive types</vt:lpstr>
      <vt:lpstr>Variables and Memory</vt:lpstr>
      <vt:lpstr>PowerPoint Presentation</vt:lpstr>
      <vt:lpstr>Class Assignment and Parameters</vt:lpstr>
      <vt:lpstr>PowerPoint Presentation</vt:lpstr>
      <vt:lpstr>Immutable and mutable Class</vt:lpstr>
      <vt:lpstr>Deep and Shallow Copy</vt:lpstr>
      <vt:lpstr>Arrays</vt:lpstr>
      <vt:lpstr>Arrays</vt:lpstr>
      <vt:lpstr>Arrays and Reference</vt:lpstr>
      <vt:lpstr>Arrays and Reference</vt:lpstr>
      <vt:lpstr>Arrays and Reference</vt:lpstr>
      <vt:lpstr>Command Line inputs/arguments</vt:lpstr>
      <vt:lpstr>Arrays and Reference</vt:lpstr>
      <vt:lpstr>for-each loop to go through array</vt:lpstr>
      <vt:lpstr>Avoid privacy leak for array</vt:lpstr>
      <vt:lpstr>Selection Sort in Array</vt:lpstr>
      <vt:lpstr>Selection Sort in Array</vt:lpstr>
      <vt:lpstr>Selection Sort in Array</vt:lpstr>
      <vt:lpstr>Enumerated Type</vt:lpstr>
      <vt:lpstr>ArrayList</vt:lpstr>
      <vt:lpstr>Multidimendional Arrays</vt:lpstr>
      <vt:lpstr>Multidimendional Arrays</vt:lpstr>
      <vt:lpstr>Multidimendional Arrays</vt:lpstr>
      <vt:lpstr>Multidimendional Arrays</vt:lpstr>
      <vt:lpstr>Unified Modeling Language(UML)</vt:lpstr>
      <vt:lpstr>Multidimendional Arrays</vt:lpstr>
      <vt:lpstr>PowerPoint Presentation</vt:lpstr>
      <vt:lpstr>package</vt:lpstr>
      <vt:lpstr>CLASSPATH</vt:lpstr>
      <vt:lpstr>javadoc</vt:lpstr>
      <vt:lpstr>Inheritance</vt:lpstr>
      <vt:lpstr>Inheritance</vt:lpstr>
      <vt:lpstr>Inheritance</vt:lpstr>
      <vt:lpstr>Override</vt:lpstr>
      <vt:lpstr>final</vt:lpstr>
      <vt:lpstr>this</vt:lpstr>
      <vt:lpstr>this</vt:lpstr>
      <vt:lpstr>this</vt:lpstr>
      <vt:lpstr>Access Modifiers</vt:lpstr>
      <vt:lpstr>protected</vt:lpstr>
      <vt:lpstr>Polymorphism </vt:lpstr>
      <vt:lpstr>Late Binding</vt:lpstr>
      <vt:lpstr>Late Binding</vt:lpstr>
      <vt:lpstr>Late Binding</vt:lpstr>
      <vt:lpstr>Upcasting </vt:lpstr>
      <vt:lpstr>Abstract Class</vt:lpstr>
      <vt:lpstr>Abstract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Pre/Post  Increment/Decrement</dc:title>
  <dc:creator>Zhuohan Xie</dc:creator>
  <cp:lastModifiedBy>Zhuohan Xie</cp:lastModifiedBy>
  <cp:revision>106</cp:revision>
  <dcterms:created xsi:type="dcterms:W3CDTF">2021-03-15T01:25:18Z</dcterms:created>
  <dcterms:modified xsi:type="dcterms:W3CDTF">2021-04-30T03:47:35Z</dcterms:modified>
</cp:coreProperties>
</file>